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0" r:id="rId4"/>
    <p:sldId id="259" r:id="rId5"/>
    <p:sldId id="268" r:id="rId6"/>
    <p:sldId id="262" r:id="rId7"/>
    <p:sldId id="265" r:id="rId8"/>
    <p:sldId id="258" r:id="rId9"/>
    <p:sldId id="266" r:id="rId10"/>
    <p:sldId id="267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64897"/>
  </p:normalViewPr>
  <p:slideViewPr>
    <p:cSldViewPr snapToGrid="0">
      <p:cViewPr varScale="1">
        <p:scale>
          <a:sx n="97" d="100"/>
          <a:sy n="97" d="100"/>
        </p:scale>
        <p:origin x="4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43AF7-24B9-49E6-B69C-C4E5BEEFC560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0504240-93C3-4807-8B18-0A804B8F9CAA}">
      <dgm:prSet/>
      <dgm:spPr/>
      <dgm:t>
        <a:bodyPr/>
        <a:lstStyle/>
        <a:p>
          <a:r>
            <a:rPr lang="en-US" dirty="0"/>
            <a:t>Church World Service (CWS)</a:t>
          </a:r>
        </a:p>
      </dgm:t>
    </dgm:pt>
    <dgm:pt modelId="{DE589C05-08B3-4A42-96A3-CA6A88E22A68}" type="parTrans" cxnId="{380D01CD-2FD9-42CE-B470-FAF6C0C2A5F7}">
      <dgm:prSet/>
      <dgm:spPr/>
      <dgm:t>
        <a:bodyPr/>
        <a:lstStyle/>
        <a:p>
          <a:endParaRPr lang="en-US"/>
        </a:p>
      </dgm:t>
    </dgm:pt>
    <dgm:pt modelId="{2606C123-8D90-4EE6-AF0F-DDB105EBD689}" type="sibTrans" cxnId="{380D01CD-2FD9-42CE-B470-FAF6C0C2A5F7}">
      <dgm:prSet/>
      <dgm:spPr/>
      <dgm:t>
        <a:bodyPr/>
        <a:lstStyle/>
        <a:p>
          <a:endParaRPr lang="en-US"/>
        </a:p>
      </dgm:t>
    </dgm:pt>
    <dgm:pt modelId="{35685099-49A8-4469-806D-B84CD7E40894}">
      <dgm:prSet/>
      <dgm:spPr/>
      <dgm:t>
        <a:bodyPr/>
        <a:lstStyle/>
        <a:p>
          <a:r>
            <a:rPr lang="en-US"/>
            <a:t>Ethiopian Community Development Council (ECDC) (secular)</a:t>
          </a:r>
        </a:p>
      </dgm:t>
    </dgm:pt>
    <dgm:pt modelId="{2F17E3C4-69C9-4ACF-9AA1-4AE77200C35E}" type="parTrans" cxnId="{34312AD1-EEC0-475C-95B5-58E0F65C1447}">
      <dgm:prSet/>
      <dgm:spPr/>
      <dgm:t>
        <a:bodyPr/>
        <a:lstStyle/>
        <a:p>
          <a:endParaRPr lang="en-US"/>
        </a:p>
      </dgm:t>
    </dgm:pt>
    <dgm:pt modelId="{E6941ADC-8355-45AA-AF84-489387D79059}" type="sibTrans" cxnId="{34312AD1-EEC0-475C-95B5-58E0F65C1447}">
      <dgm:prSet/>
      <dgm:spPr/>
      <dgm:t>
        <a:bodyPr/>
        <a:lstStyle/>
        <a:p>
          <a:endParaRPr lang="en-US"/>
        </a:p>
      </dgm:t>
    </dgm:pt>
    <dgm:pt modelId="{FAFF9DA1-CFB5-4F09-B6BD-8EFA3D83AB11}">
      <dgm:prSet/>
      <dgm:spPr/>
      <dgm:t>
        <a:bodyPr/>
        <a:lstStyle/>
        <a:p>
          <a:r>
            <a:rPr lang="en-US"/>
            <a:t>Episcopal Migration Ministries (EMM)</a:t>
          </a:r>
        </a:p>
      </dgm:t>
    </dgm:pt>
    <dgm:pt modelId="{BA44FDBC-F7A5-4D5F-AEEC-E39EAE7D292B}" type="parTrans" cxnId="{33BBE2E0-27BA-4B0E-9501-7D07CAB66200}">
      <dgm:prSet/>
      <dgm:spPr/>
      <dgm:t>
        <a:bodyPr/>
        <a:lstStyle/>
        <a:p>
          <a:endParaRPr lang="en-US"/>
        </a:p>
      </dgm:t>
    </dgm:pt>
    <dgm:pt modelId="{51DFB819-3698-4F3A-95F0-F5C78284FAF0}" type="sibTrans" cxnId="{33BBE2E0-27BA-4B0E-9501-7D07CAB66200}">
      <dgm:prSet/>
      <dgm:spPr/>
      <dgm:t>
        <a:bodyPr/>
        <a:lstStyle/>
        <a:p>
          <a:endParaRPr lang="en-US"/>
        </a:p>
      </dgm:t>
    </dgm:pt>
    <dgm:pt modelId="{E5B57408-2A5B-47E0-9232-F3E7ECDA07E0}">
      <dgm:prSet/>
      <dgm:spPr/>
      <dgm:t>
        <a:bodyPr/>
        <a:lstStyle/>
        <a:p>
          <a:r>
            <a:rPr lang="en-US" dirty="0"/>
            <a:t>Hebrew Immigrant Aid Society (HIAS)</a:t>
          </a:r>
        </a:p>
      </dgm:t>
    </dgm:pt>
    <dgm:pt modelId="{55BA39B0-F152-43F8-B966-5FB525DCB3CF}" type="parTrans" cxnId="{B9B39B87-E3AB-4461-A6DE-DDE00F55371B}">
      <dgm:prSet/>
      <dgm:spPr/>
      <dgm:t>
        <a:bodyPr/>
        <a:lstStyle/>
        <a:p>
          <a:endParaRPr lang="en-US"/>
        </a:p>
      </dgm:t>
    </dgm:pt>
    <dgm:pt modelId="{0AF6CA46-85B2-4607-9E9D-5ACD8387E256}" type="sibTrans" cxnId="{B9B39B87-E3AB-4461-A6DE-DDE00F55371B}">
      <dgm:prSet/>
      <dgm:spPr/>
      <dgm:t>
        <a:bodyPr/>
        <a:lstStyle/>
        <a:p>
          <a:endParaRPr lang="en-US"/>
        </a:p>
      </dgm:t>
    </dgm:pt>
    <dgm:pt modelId="{E2042B9F-D2C0-4D2D-B8C8-BB965936E9B1}">
      <dgm:prSet/>
      <dgm:spPr/>
      <dgm:t>
        <a:bodyPr/>
        <a:lstStyle/>
        <a:p>
          <a:r>
            <a:rPr lang="en-US"/>
            <a:t>International Rescue Committee (IRC) (secular)</a:t>
          </a:r>
        </a:p>
      </dgm:t>
    </dgm:pt>
    <dgm:pt modelId="{AABF915E-0ADB-4C1B-9D43-19B3CC8468B6}" type="parTrans" cxnId="{BDB33146-1B4F-40B2-B974-09A1187EE31D}">
      <dgm:prSet/>
      <dgm:spPr/>
      <dgm:t>
        <a:bodyPr/>
        <a:lstStyle/>
        <a:p>
          <a:endParaRPr lang="en-US"/>
        </a:p>
      </dgm:t>
    </dgm:pt>
    <dgm:pt modelId="{3251278D-3F53-4F79-8B8F-7D851CC8E3FE}" type="sibTrans" cxnId="{BDB33146-1B4F-40B2-B974-09A1187EE31D}">
      <dgm:prSet/>
      <dgm:spPr/>
      <dgm:t>
        <a:bodyPr/>
        <a:lstStyle/>
        <a:p>
          <a:endParaRPr lang="en-US"/>
        </a:p>
      </dgm:t>
    </dgm:pt>
    <dgm:pt modelId="{4FE37C70-0682-4BAB-AA27-28467DC79729}">
      <dgm:prSet/>
      <dgm:spPr/>
      <dgm:t>
        <a:bodyPr/>
        <a:lstStyle/>
        <a:p>
          <a:r>
            <a:rPr lang="en-US"/>
            <a:t>US Committee for Refugees and Immigrants (USCRI) (secular)</a:t>
          </a:r>
        </a:p>
      </dgm:t>
    </dgm:pt>
    <dgm:pt modelId="{BD0419C4-A1F9-4973-A460-BFD33ED78B80}" type="parTrans" cxnId="{4F54E303-E98B-4F25-9CE4-18ECEC599E5A}">
      <dgm:prSet/>
      <dgm:spPr/>
      <dgm:t>
        <a:bodyPr/>
        <a:lstStyle/>
        <a:p>
          <a:endParaRPr lang="en-US"/>
        </a:p>
      </dgm:t>
    </dgm:pt>
    <dgm:pt modelId="{28C6F516-19FD-4DC6-9385-ABDDB9ECB16F}" type="sibTrans" cxnId="{4F54E303-E98B-4F25-9CE4-18ECEC599E5A}">
      <dgm:prSet/>
      <dgm:spPr/>
      <dgm:t>
        <a:bodyPr/>
        <a:lstStyle/>
        <a:p>
          <a:endParaRPr lang="en-US"/>
        </a:p>
      </dgm:t>
    </dgm:pt>
    <dgm:pt modelId="{8EF54C4A-B3D3-4AE3-9CC4-2D4BCE4E77B5}">
      <dgm:prSet/>
      <dgm:spPr/>
      <dgm:t>
        <a:bodyPr/>
        <a:lstStyle/>
        <a:p>
          <a:r>
            <a:rPr lang="en-US"/>
            <a:t>Lutheran Immigration and Refugee Services (LIRS)</a:t>
          </a:r>
        </a:p>
      </dgm:t>
    </dgm:pt>
    <dgm:pt modelId="{63C64CA4-2E89-49CF-A895-03CBBAD08662}" type="parTrans" cxnId="{F6FB64D0-6977-4A98-AC20-221E0A6DA64C}">
      <dgm:prSet/>
      <dgm:spPr/>
      <dgm:t>
        <a:bodyPr/>
        <a:lstStyle/>
        <a:p>
          <a:endParaRPr lang="en-US"/>
        </a:p>
      </dgm:t>
    </dgm:pt>
    <dgm:pt modelId="{D9499FA0-8737-46FA-8423-8EE5E57C5688}" type="sibTrans" cxnId="{F6FB64D0-6977-4A98-AC20-221E0A6DA64C}">
      <dgm:prSet/>
      <dgm:spPr/>
      <dgm:t>
        <a:bodyPr/>
        <a:lstStyle/>
        <a:p>
          <a:endParaRPr lang="en-US"/>
        </a:p>
      </dgm:t>
    </dgm:pt>
    <dgm:pt modelId="{3F4C3623-7381-4A54-8480-003E33CD4F9A}">
      <dgm:prSet/>
      <dgm:spPr/>
      <dgm:t>
        <a:bodyPr/>
        <a:lstStyle/>
        <a:p>
          <a:r>
            <a:rPr lang="en-US"/>
            <a:t>United States Conference of Catholic Bishops (USCCB)</a:t>
          </a:r>
        </a:p>
      </dgm:t>
    </dgm:pt>
    <dgm:pt modelId="{B0C236D2-7D94-4ECD-A966-8D3406C068C8}" type="parTrans" cxnId="{9B7FCC61-2D2F-4A1A-B9B5-25B0B192D467}">
      <dgm:prSet/>
      <dgm:spPr/>
      <dgm:t>
        <a:bodyPr/>
        <a:lstStyle/>
        <a:p>
          <a:endParaRPr lang="en-US"/>
        </a:p>
      </dgm:t>
    </dgm:pt>
    <dgm:pt modelId="{08AC2969-BBAA-48E5-A542-A7A6EB46447A}" type="sibTrans" cxnId="{9B7FCC61-2D2F-4A1A-B9B5-25B0B192D467}">
      <dgm:prSet/>
      <dgm:spPr/>
      <dgm:t>
        <a:bodyPr/>
        <a:lstStyle/>
        <a:p>
          <a:endParaRPr lang="en-US"/>
        </a:p>
      </dgm:t>
    </dgm:pt>
    <dgm:pt modelId="{6E382AF3-91E2-4056-BA1C-BD8AB3886B56}">
      <dgm:prSet/>
      <dgm:spPr/>
      <dgm:t>
        <a:bodyPr/>
        <a:lstStyle/>
        <a:p>
          <a:r>
            <a:rPr lang="en-US"/>
            <a:t>World Relief Corporation (WR</a:t>
          </a:r>
        </a:p>
      </dgm:t>
    </dgm:pt>
    <dgm:pt modelId="{61AC82D1-C36F-487A-A3BA-F97821E64E0B}" type="parTrans" cxnId="{2012F1C7-D040-4ACD-A72A-67663FB33526}">
      <dgm:prSet/>
      <dgm:spPr/>
      <dgm:t>
        <a:bodyPr/>
        <a:lstStyle/>
        <a:p>
          <a:endParaRPr lang="en-US"/>
        </a:p>
      </dgm:t>
    </dgm:pt>
    <dgm:pt modelId="{16BBAB96-E0CA-4B9E-AFB1-D678F2F0FB3E}" type="sibTrans" cxnId="{2012F1C7-D040-4ACD-A72A-67663FB33526}">
      <dgm:prSet/>
      <dgm:spPr/>
      <dgm:t>
        <a:bodyPr/>
        <a:lstStyle/>
        <a:p>
          <a:endParaRPr lang="en-US"/>
        </a:p>
      </dgm:t>
    </dgm:pt>
    <dgm:pt modelId="{A9D092B6-0843-482E-BEBE-E6DA36EA4E72}">
      <dgm:prSet/>
      <dgm:spPr/>
      <dgm:t>
        <a:bodyPr/>
        <a:lstStyle/>
        <a:p>
          <a:r>
            <a:rPr lang="en-US" dirty="0"/>
            <a:t>Bethany Christian Services</a:t>
          </a:r>
        </a:p>
      </dgm:t>
    </dgm:pt>
    <dgm:pt modelId="{5EB277B8-86BF-4B90-A2A7-296E718768C7}" type="parTrans" cxnId="{3FD24C62-0DC7-41E6-A3A2-C1BD0139E56A}">
      <dgm:prSet/>
      <dgm:spPr/>
      <dgm:t>
        <a:bodyPr/>
        <a:lstStyle/>
        <a:p>
          <a:endParaRPr lang="en-US"/>
        </a:p>
      </dgm:t>
    </dgm:pt>
    <dgm:pt modelId="{29023A1A-C7C4-4DF2-95E8-B923D950910F}" type="sibTrans" cxnId="{3FD24C62-0DC7-41E6-A3A2-C1BD0139E56A}">
      <dgm:prSet/>
      <dgm:spPr/>
      <dgm:t>
        <a:bodyPr/>
        <a:lstStyle/>
        <a:p>
          <a:endParaRPr lang="en-US"/>
        </a:p>
      </dgm:t>
    </dgm:pt>
    <dgm:pt modelId="{F0FBDEC8-F13C-F148-90AA-34DC6CD0BE94}">
      <dgm:prSet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10</a:t>
          </a:r>
        </a:p>
        <a:p>
          <a:r>
            <a:rPr lang="en-US" dirty="0">
              <a:solidFill>
                <a:srgbClr val="FF0000"/>
              </a:solidFill>
            </a:rPr>
            <a:t>VOLAGS</a:t>
          </a:r>
        </a:p>
      </dgm:t>
    </dgm:pt>
    <dgm:pt modelId="{5DB4A35D-5967-4F4C-9864-2F40703A4DF6}" type="parTrans" cxnId="{5315ABD9-F5ED-964F-AF90-E977D4A54CBC}">
      <dgm:prSet/>
      <dgm:spPr/>
      <dgm:t>
        <a:bodyPr/>
        <a:lstStyle/>
        <a:p>
          <a:endParaRPr lang="en-US"/>
        </a:p>
      </dgm:t>
    </dgm:pt>
    <dgm:pt modelId="{C7AA8DC9-DF86-554C-A1FB-9FCCA97DE8A4}" type="sibTrans" cxnId="{5315ABD9-F5ED-964F-AF90-E977D4A54CBC}">
      <dgm:prSet/>
      <dgm:spPr/>
      <dgm:t>
        <a:bodyPr/>
        <a:lstStyle/>
        <a:p>
          <a:endParaRPr lang="en-US"/>
        </a:p>
      </dgm:t>
    </dgm:pt>
    <dgm:pt modelId="{919B7633-8AE7-5549-9027-23249C01A195}" type="pres">
      <dgm:prSet presAssocID="{C8A43AF7-24B9-49E6-B69C-C4E5BEEFC560}" presName="diagram" presStyleCnt="0">
        <dgm:presLayoutVars>
          <dgm:dir/>
          <dgm:resizeHandles val="exact"/>
        </dgm:presLayoutVars>
      </dgm:prSet>
      <dgm:spPr/>
    </dgm:pt>
    <dgm:pt modelId="{315BA925-19ED-CC4C-B842-F2D07CF97B80}" type="pres">
      <dgm:prSet presAssocID="{F0FBDEC8-F13C-F148-90AA-34DC6CD0BE94}" presName="node" presStyleLbl="node1" presStyleIdx="0" presStyleCnt="11">
        <dgm:presLayoutVars>
          <dgm:bulletEnabled val="1"/>
        </dgm:presLayoutVars>
      </dgm:prSet>
      <dgm:spPr/>
    </dgm:pt>
    <dgm:pt modelId="{5976E3B0-3802-A14C-8017-31AEDB85477E}" type="pres">
      <dgm:prSet presAssocID="{C7AA8DC9-DF86-554C-A1FB-9FCCA97DE8A4}" presName="sibTrans" presStyleCnt="0"/>
      <dgm:spPr/>
    </dgm:pt>
    <dgm:pt modelId="{B6955D9C-577C-B94C-A704-64BDA42681C3}" type="pres">
      <dgm:prSet presAssocID="{A0504240-93C3-4807-8B18-0A804B8F9CAA}" presName="node" presStyleLbl="node1" presStyleIdx="1" presStyleCnt="11">
        <dgm:presLayoutVars>
          <dgm:bulletEnabled val="1"/>
        </dgm:presLayoutVars>
      </dgm:prSet>
      <dgm:spPr/>
    </dgm:pt>
    <dgm:pt modelId="{7AA38B67-2853-5B40-B4B7-D08C91DC422B}" type="pres">
      <dgm:prSet presAssocID="{2606C123-8D90-4EE6-AF0F-DDB105EBD689}" presName="sibTrans" presStyleCnt="0"/>
      <dgm:spPr/>
    </dgm:pt>
    <dgm:pt modelId="{87A835B7-F9EF-3244-A1F6-5B5A3139D03D}" type="pres">
      <dgm:prSet presAssocID="{35685099-49A8-4469-806D-B84CD7E40894}" presName="node" presStyleLbl="node1" presStyleIdx="2" presStyleCnt="11" custLinFactNeighborX="1586" custLinFactNeighborY="2707">
        <dgm:presLayoutVars>
          <dgm:bulletEnabled val="1"/>
        </dgm:presLayoutVars>
      </dgm:prSet>
      <dgm:spPr/>
    </dgm:pt>
    <dgm:pt modelId="{E9BBEB2F-B0F6-EA40-97EB-2C7EFE3F21CB}" type="pres">
      <dgm:prSet presAssocID="{E6941ADC-8355-45AA-AF84-489387D79059}" presName="sibTrans" presStyleCnt="0"/>
      <dgm:spPr/>
    </dgm:pt>
    <dgm:pt modelId="{0D2A804A-1360-4C44-BB73-518A36123800}" type="pres">
      <dgm:prSet presAssocID="{FAFF9DA1-CFB5-4F09-B6BD-8EFA3D83AB11}" presName="node" presStyleLbl="node1" presStyleIdx="3" presStyleCnt="11">
        <dgm:presLayoutVars>
          <dgm:bulletEnabled val="1"/>
        </dgm:presLayoutVars>
      </dgm:prSet>
      <dgm:spPr/>
    </dgm:pt>
    <dgm:pt modelId="{3EECDF8B-A1F1-E047-BDFC-1E996846EC41}" type="pres">
      <dgm:prSet presAssocID="{51DFB819-3698-4F3A-95F0-F5C78284FAF0}" presName="sibTrans" presStyleCnt="0"/>
      <dgm:spPr/>
    </dgm:pt>
    <dgm:pt modelId="{889CBE84-0986-9D41-BE2C-208BC7112A37}" type="pres">
      <dgm:prSet presAssocID="{E5B57408-2A5B-47E0-9232-F3E7ECDA07E0}" presName="node" presStyleLbl="node1" presStyleIdx="4" presStyleCnt="11">
        <dgm:presLayoutVars>
          <dgm:bulletEnabled val="1"/>
        </dgm:presLayoutVars>
      </dgm:prSet>
      <dgm:spPr/>
    </dgm:pt>
    <dgm:pt modelId="{87752E87-B3FE-DB44-99C6-900194EC9CE6}" type="pres">
      <dgm:prSet presAssocID="{0AF6CA46-85B2-4607-9E9D-5ACD8387E256}" presName="sibTrans" presStyleCnt="0"/>
      <dgm:spPr/>
    </dgm:pt>
    <dgm:pt modelId="{C3E1318A-F25D-FA4B-98B2-03167B3B588C}" type="pres">
      <dgm:prSet presAssocID="{E2042B9F-D2C0-4D2D-B8C8-BB965936E9B1}" presName="node" presStyleLbl="node1" presStyleIdx="5" presStyleCnt="11">
        <dgm:presLayoutVars>
          <dgm:bulletEnabled val="1"/>
        </dgm:presLayoutVars>
      </dgm:prSet>
      <dgm:spPr/>
    </dgm:pt>
    <dgm:pt modelId="{F0C01D1B-85A7-C944-9F4E-9A1C4F035935}" type="pres">
      <dgm:prSet presAssocID="{3251278D-3F53-4F79-8B8F-7D851CC8E3FE}" presName="sibTrans" presStyleCnt="0"/>
      <dgm:spPr/>
    </dgm:pt>
    <dgm:pt modelId="{C90664E9-2C32-854D-AFC9-6B1726D4A13D}" type="pres">
      <dgm:prSet presAssocID="{4FE37C70-0682-4BAB-AA27-28467DC79729}" presName="node" presStyleLbl="node1" presStyleIdx="6" presStyleCnt="11">
        <dgm:presLayoutVars>
          <dgm:bulletEnabled val="1"/>
        </dgm:presLayoutVars>
      </dgm:prSet>
      <dgm:spPr/>
    </dgm:pt>
    <dgm:pt modelId="{3B2A6E10-E39A-7245-875F-8484A2418552}" type="pres">
      <dgm:prSet presAssocID="{28C6F516-19FD-4DC6-9385-ABDDB9ECB16F}" presName="sibTrans" presStyleCnt="0"/>
      <dgm:spPr/>
    </dgm:pt>
    <dgm:pt modelId="{FA9456D3-E4B9-A04C-87DC-39FA7ACEBF47}" type="pres">
      <dgm:prSet presAssocID="{8EF54C4A-B3D3-4AE3-9CC4-2D4BCE4E77B5}" presName="node" presStyleLbl="node1" presStyleIdx="7" presStyleCnt="11">
        <dgm:presLayoutVars>
          <dgm:bulletEnabled val="1"/>
        </dgm:presLayoutVars>
      </dgm:prSet>
      <dgm:spPr/>
    </dgm:pt>
    <dgm:pt modelId="{F98DE5B8-6E08-E744-82DF-E8D40FEFE34A}" type="pres">
      <dgm:prSet presAssocID="{D9499FA0-8737-46FA-8423-8EE5E57C5688}" presName="sibTrans" presStyleCnt="0"/>
      <dgm:spPr/>
    </dgm:pt>
    <dgm:pt modelId="{18C3F581-653C-B946-B0A5-6B1E2CCF6C61}" type="pres">
      <dgm:prSet presAssocID="{3F4C3623-7381-4A54-8480-003E33CD4F9A}" presName="node" presStyleLbl="node1" presStyleIdx="8" presStyleCnt="11">
        <dgm:presLayoutVars>
          <dgm:bulletEnabled val="1"/>
        </dgm:presLayoutVars>
      </dgm:prSet>
      <dgm:spPr/>
    </dgm:pt>
    <dgm:pt modelId="{DB4A5CDC-B941-E04C-AEC0-621A7F31D97E}" type="pres">
      <dgm:prSet presAssocID="{08AC2969-BBAA-48E5-A542-A7A6EB46447A}" presName="sibTrans" presStyleCnt="0"/>
      <dgm:spPr/>
    </dgm:pt>
    <dgm:pt modelId="{1C6D0F25-61AD-1A45-8868-F6511BFDB438}" type="pres">
      <dgm:prSet presAssocID="{6E382AF3-91E2-4056-BA1C-BD8AB3886B56}" presName="node" presStyleLbl="node1" presStyleIdx="9" presStyleCnt="11">
        <dgm:presLayoutVars>
          <dgm:bulletEnabled val="1"/>
        </dgm:presLayoutVars>
      </dgm:prSet>
      <dgm:spPr/>
    </dgm:pt>
    <dgm:pt modelId="{C3EF2794-6756-7B4A-A743-08AB290CF53E}" type="pres">
      <dgm:prSet presAssocID="{16BBAB96-E0CA-4B9E-AFB1-D678F2F0FB3E}" presName="sibTrans" presStyleCnt="0"/>
      <dgm:spPr/>
    </dgm:pt>
    <dgm:pt modelId="{032A1DCA-DF99-0941-AF1C-57C8935C37E6}" type="pres">
      <dgm:prSet presAssocID="{A9D092B6-0843-482E-BEBE-E6DA36EA4E72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F54E303-E98B-4F25-9CE4-18ECEC599E5A}" srcId="{C8A43AF7-24B9-49E6-B69C-C4E5BEEFC560}" destId="{4FE37C70-0682-4BAB-AA27-28467DC79729}" srcOrd="6" destOrd="0" parTransId="{BD0419C4-A1F9-4973-A460-BFD33ED78B80}" sibTransId="{28C6F516-19FD-4DC6-9385-ABDDB9ECB16F}"/>
    <dgm:cxn modelId="{BDB33146-1B4F-40B2-B974-09A1187EE31D}" srcId="{C8A43AF7-24B9-49E6-B69C-C4E5BEEFC560}" destId="{E2042B9F-D2C0-4D2D-B8C8-BB965936E9B1}" srcOrd="5" destOrd="0" parTransId="{AABF915E-0ADB-4C1B-9D43-19B3CC8468B6}" sibTransId="{3251278D-3F53-4F79-8B8F-7D851CC8E3FE}"/>
    <dgm:cxn modelId="{C2E9C05B-5DCA-7143-8C5C-AAAE69F4EE4F}" type="presOf" srcId="{E5B57408-2A5B-47E0-9232-F3E7ECDA07E0}" destId="{889CBE84-0986-9D41-BE2C-208BC7112A37}" srcOrd="0" destOrd="0" presId="urn:microsoft.com/office/officeart/2005/8/layout/default"/>
    <dgm:cxn modelId="{9207A75F-4569-EF4E-AEAF-D159D921F4E3}" type="presOf" srcId="{35685099-49A8-4469-806D-B84CD7E40894}" destId="{87A835B7-F9EF-3244-A1F6-5B5A3139D03D}" srcOrd="0" destOrd="0" presId="urn:microsoft.com/office/officeart/2005/8/layout/default"/>
    <dgm:cxn modelId="{9B7FCC61-2D2F-4A1A-B9B5-25B0B192D467}" srcId="{C8A43AF7-24B9-49E6-B69C-C4E5BEEFC560}" destId="{3F4C3623-7381-4A54-8480-003E33CD4F9A}" srcOrd="8" destOrd="0" parTransId="{B0C236D2-7D94-4ECD-A966-8D3406C068C8}" sibTransId="{08AC2969-BBAA-48E5-A542-A7A6EB46447A}"/>
    <dgm:cxn modelId="{3FD24C62-0DC7-41E6-A3A2-C1BD0139E56A}" srcId="{C8A43AF7-24B9-49E6-B69C-C4E5BEEFC560}" destId="{A9D092B6-0843-482E-BEBE-E6DA36EA4E72}" srcOrd="10" destOrd="0" parTransId="{5EB277B8-86BF-4B90-A2A7-296E718768C7}" sibTransId="{29023A1A-C7C4-4DF2-95E8-B923D950910F}"/>
    <dgm:cxn modelId="{3D535268-0551-254B-94C3-C6A690B76289}" type="presOf" srcId="{F0FBDEC8-F13C-F148-90AA-34DC6CD0BE94}" destId="{315BA925-19ED-CC4C-B842-F2D07CF97B80}" srcOrd="0" destOrd="0" presId="urn:microsoft.com/office/officeart/2005/8/layout/default"/>
    <dgm:cxn modelId="{B48E106B-61FF-6340-B007-A4DF39574787}" type="presOf" srcId="{C8A43AF7-24B9-49E6-B69C-C4E5BEEFC560}" destId="{919B7633-8AE7-5549-9027-23249C01A195}" srcOrd="0" destOrd="0" presId="urn:microsoft.com/office/officeart/2005/8/layout/default"/>
    <dgm:cxn modelId="{144BB183-11E3-054D-A097-A00A9FED1784}" type="presOf" srcId="{FAFF9DA1-CFB5-4F09-B6BD-8EFA3D83AB11}" destId="{0D2A804A-1360-4C44-BB73-518A36123800}" srcOrd="0" destOrd="0" presId="urn:microsoft.com/office/officeart/2005/8/layout/default"/>
    <dgm:cxn modelId="{B9B39B87-E3AB-4461-A6DE-DDE00F55371B}" srcId="{C8A43AF7-24B9-49E6-B69C-C4E5BEEFC560}" destId="{E5B57408-2A5B-47E0-9232-F3E7ECDA07E0}" srcOrd="4" destOrd="0" parTransId="{55BA39B0-F152-43F8-B966-5FB525DCB3CF}" sibTransId="{0AF6CA46-85B2-4607-9E9D-5ACD8387E256}"/>
    <dgm:cxn modelId="{E5E6FA9D-ED3A-3140-B262-F93CE4D21F88}" type="presOf" srcId="{4FE37C70-0682-4BAB-AA27-28467DC79729}" destId="{C90664E9-2C32-854D-AFC9-6B1726D4A13D}" srcOrd="0" destOrd="0" presId="urn:microsoft.com/office/officeart/2005/8/layout/default"/>
    <dgm:cxn modelId="{BA2ADBBC-7F02-374F-B1DE-A38E32BCE0D5}" type="presOf" srcId="{A9D092B6-0843-482E-BEBE-E6DA36EA4E72}" destId="{032A1DCA-DF99-0941-AF1C-57C8935C37E6}" srcOrd="0" destOrd="0" presId="urn:microsoft.com/office/officeart/2005/8/layout/default"/>
    <dgm:cxn modelId="{E68E84C1-4B6E-8D44-89CB-0B160F938B2B}" type="presOf" srcId="{A0504240-93C3-4807-8B18-0A804B8F9CAA}" destId="{B6955D9C-577C-B94C-A704-64BDA42681C3}" srcOrd="0" destOrd="0" presId="urn:microsoft.com/office/officeart/2005/8/layout/default"/>
    <dgm:cxn modelId="{D869EDC5-3871-274D-81CE-DB5D045F8420}" type="presOf" srcId="{3F4C3623-7381-4A54-8480-003E33CD4F9A}" destId="{18C3F581-653C-B946-B0A5-6B1E2CCF6C61}" srcOrd="0" destOrd="0" presId="urn:microsoft.com/office/officeart/2005/8/layout/default"/>
    <dgm:cxn modelId="{2012F1C7-D040-4ACD-A72A-67663FB33526}" srcId="{C8A43AF7-24B9-49E6-B69C-C4E5BEEFC560}" destId="{6E382AF3-91E2-4056-BA1C-BD8AB3886B56}" srcOrd="9" destOrd="0" parTransId="{61AC82D1-C36F-487A-A3BA-F97821E64E0B}" sibTransId="{16BBAB96-E0CA-4B9E-AFB1-D678F2F0FB3E}"/>
    <dgm:cxn modelId="{380D01CD-2FD9-42CE-B470-FAF6C0C2A5F7}" srcId="{C8A43AF7-24B9-49E6-B69C-C4E5BEEFC560}" destId="{A0504240-93C3-4807-8B18-0A804B8F9CAA}" srcOrd="1" destOrd="0" parTransId="{DE589C05-08B3-4A42-96A3-CA6A88E22A68}" sibTransId="{2606C123-8D90-4EE6-AF0F-DDB105EBD689}"/>
    <dgm:cxn modelId="{F6FB64D0-6977-4A98-AC20-221E0A6DA64C}" srcId="{C8A43AF7-24B9-49E6-B69C-C4E5BEEFC560}" destId="{8EF54C4A-B3D3-4AE3-9CC4-2D4BCE4E77B5}" srcOrd="7" destOrd="0" parTransId="{63C64CA4-2E89-49CF-A895-03CBBAD08662}" sibTransId="{D9499FA0-8737-46FA-8423-8EE5E57C5688}"/>
    <dgm:cxn modelId="{34312AD1-EEC0-475C-95B5-58E0F65C1447}" srcId="{C8A43AF7-24B9-49E6-B69C-C4E5BEEFC560}" destId="{35685099-49A8-4469-806D-B84CD7E40894}" srcOrd="2" destOrd="0" parTransId="{2F17E3C4-69C9-4ACF-9AA1-4AE77200C35E}" sibTransId="{E6941ADC-8355-45AA-AF84-489387D79059}"/>
    <dgm:cxn modelId="{5315ABD9-F5ED-964F-AF90-E977D4A54CBC}" srcId="{C8A43AF7-24B9-49E6-B69C-C4E5BEEFC560}" destId="{F0FBDEC8-F13C-F148-90AA-34DC6CD0BE94}" srcOrd="0" destOrd="0" parTransId="{5DB4A35D-5967-4F4C-9864-2F40703A4DF6}" sibTransId="{C7AA8DC9-DF86-554C-A1FB-9FCCA97DE8A4}"/>
    <dgm:cxn modelId="{AD9A31DC-5796-CB48-8D07-F531A39BF044}" type="presOf" srcId="{6E382AF3-91E2-4056-BA1C-BD8AB3886B56}" destId="{1C6D0F25-61AD-1A45-8868-F6511BFDB438}" srcOrd="0" destOrd="0" presId="urn:microsoft.com/office/officeart/2005/8/layout/default"/>
    <dgm:cxn modelId="{AA9FC0DE-A14A-084A-B7FC-FA1E777172CA}" type="presOf" srcId="{E2042B9F-D2C0-4D2D-B8C8-BB965936E9B1}" destId="{C3E1318A-F25D-FA4B-98B2-03167B3B588C}" srcOrd="0" destOrd="0" presId="urn:microsoft.com/office/officeart/2005/8/layout/default"/>
    <dgm:cxn modelId="{33BBE2E0-27BA-4B0E-9501-7D07CAB66200}" srcId="{C8A43AF7-24B9-49E6-B69C-C4E5BEEFC560}" destId="{FAFF9DA1-CFB5-4F09-B6BD-8EFA3D83AB11}" srcOrd="3" destOrd="0" parTransId="{BA44FDBC-F7A5-4D5F-AEEC-E39EAE7D292B}" sibTransId="{51DFB819-3698-4F3A-95F0-F5C78284FAF0}"/>
    <dgm:cxn modelId="{D16FD1FE-A8F1-3240-BC8A-115231B6060D}" type="presOf" srcId="{8EF54C4A-B3D3-4AE3-9CC4-2D4BCE4E77B5}" destId="{FA9456D3-E4B9-A04C-87DC-39FA7ACEBF47}" srcOrd="0" destOrd="0" presId="urn:microsoft.com/office/officeart/2005/8/layout/default"/>
    <dgm:cxn modelId="{D967E3E2-A6C7-4C44-9A67-2DE1D070EAC9}" type="presParOf" srcId="{919B7633-8AE7-5549-9027-23249C01A195}" destId="{315BA925-19ED-CC4C-B842-F2D07CF97B80}" srcOrd="0" destOrd="0" presId="urn:microsoft.com/office/officeart/2005/8/layout/default"/>
    <dgm:cxn modelId="{F61AD835-BC05-DE43-8CEC-C4F6891B882F}" type="presParOf" srcId="{919B7633-8AE7-5549-9027-23249C01A195}" destId="{5976E3B0-3802-A14C-8017-31AEDB85477E}" srcOrd="1" destOrd="0" presId="urn:microsoft.com/office/officeart/2005/8/layout/default"/>
    <dgm:cxn modelId="{F6DF3B46-C2F1-5249-B5DA-DF50E3CF26DD}" type="presParOf" srcId="{919B7633-8AE7-5549-9027-23249C01A195}" destId="{B6955D9C-577C-B94C-A704-64BDA42681C3}" srcOrd="2" destOrd="0" presId="urn:microsoft.com/office/officeart/2005/8/layout/default"/>
    <dgm:cxn modelId="{C680F34E-E8DE-634D-B5BE-AA33B6AB14A8}" type="presParOf" srcId="{919B7633-8AE7-5549-9027-23249C01A195}" destId="{7AA38B67-2853-5B40-B4B7-D08C91DC422B}" srcOrd="3" destOrd="0" presId="urn:microsoft.com/office/officeart/2005/8/layout/default"/>
    <dgm:cxn modelId="{4AB59850-9775-E44C-95A8-38D85A169402}" type="presParOf" srcId="{919B7633-8AE7-5549-9027-23249C01A195}" destId="{87A835B7-F9EF-3244-A1F6-5B5A3139D03D}" srcOrd="4" destOrd="0" presId="urn:microsoft.com/office/officeart/2005/8/layout/default"/>
    <dgm:cxn modelId="{D3BADA34-DF47-B542-A6F8-2E47982968F6}" type="presParOf" srcId="{919B7633-8AE7-5549-9027-23249C01A195}" destId="{E9BBEB2F-B0F6-EA40-97EB-2C7EFE3F21CB}" srcOrd="5" destOrd="0" presId="urn:microsoft.com/office/officeart/2005/8/layout/default"/>
    <dgm:cxn modelId="{B0B5F9EE-AB94-2547-983B-507E6BF9A082}" type="presParOf" srcId="{919B7633-8AE7-5549-9027-23249C01A195}" destId="{0D2A804A-1360-4C44-BB73-518A36123800}" srcOrd="6" destOrd="0" presId="urn:microsoft.com/office/officeart/2005/8/layout/default"/>
    <dgm:cxn modelId="{9022E2BF-8122-524C-AACB-A947E2D55E90}" type="presParOf" srcId="{919B7633-8AE7-5549-9027-23249C01A195}" destId="{3EECDF8B-A1F1-E047-BDFC-1E996846EC41}" srcOrd="7" destOrd="0" presId="urn:microsoft.com/office/officeart/2005/8/layout/default"/>
    <dgm:cxn modelId="{7F04EEEF-09A6-E54D-B6A4-30935B1A13C4}" type="presParOf" srcId="{919B7633-8AE7-5549-9027-23249C01A195}" destId="{889CBE84-0986-9D41-BE2C-208BC7112A37}" srcOrd="8" destOrd="0" presId="urn:microsoft.com/office/officeart/2005/8/layout/default"/>
    <dgm:cxn modelId="{45C6E7B9-711A-D14A-81D3-622054A476AB}" type="presParOf" srcId="{919B7633-8AE7-5549-9027-23249C01A195}" destId="{87752E87-B3FE-DB44-99C6-900194EC9CE6}" srcOrd="9" destOrd="0" presId="urn:microsoft.com/office/officeart/2005/8/layout/default"/>
    <dgm:cxn modelId="{A276AB44-C781-EB4A-AEF9-1C0FABFD79A7}" type="presParOf" srcId="{919B7633-8AE7-5549-9027-23249C01A195}" destId="{C3E1318A-F25D-FA4B-98B2-03167B3B588C}" srcOrd="10" destOrd="0" presId="urn:microsoft.com/office/officeart/2005/8/layout/default"/>
    <dgm:cxn modelId="{3B1B3417-0C09-2B47-ABB8-15C6FF3D1AD4}" type="presParOf" srcId="{919B7633-8AE7-5549-9027-23249C01A195}" destId="{F0C01D1B-85A7-C944-9F4E-9A1C4F035935}" srcOrd="11" destOrd="0" presId="urn:microsoft.com/office/officeart/2005/8/layout/default"/>
    <dgm:cxn modelId="{AB406B1D-0E36-604A-A6C8-A5DDC496BED9}" type="presParOf" srcId="{919B7633-8AE7-5549-9027-23249C01A195}" destId="{C90664E9-2C32-854D-AFC9-6B1726D4A13D}" srcOrd="12" destOrd="0" presId="urn:microsoft.com/office/officeart/2005/8/layout/default"/>
    <dgm:cxn modelId="{D8DCBFB5-650C-724E-BF49-72A876C07E2E}" type="presParOf" srcId="{919B7633-8AE7-5549-9027-23249C01A195}" destId="{3B2A6E10-E39A-7245-875F-8484A2418552}" srcOrd="13" destOrd="0" presId="urn:microsoft.com/office/officeart/2005/8/layout/default"/>
    <dgm:cxn modelId="{1F995CA3-26D5-FC43-9ABE-8067381BAA51}" type="presParOf" srcId="{919B7633-8AE7-5549-9027-23249C01A195}" destId="{FA9456D3-E4B9-A04C-87DC-39FA7ACEBF47}" srcOrd="14" destOrd="0" presId="urn:microsoft.com/office/officeart/2005/8/layout/default"/>
    <dgm:cxn modelId="{E12134BD-0396-F54A-9A0B-62F1E9699BFC}" type="presParOf" srcId="{919B7633-8AE7-5549-9027-23249C01A195}" destId="{F98DE5B8-6E08-E744-82DF-E8D40FEFE34A}" srcOrd="15" destOrd="0" presId="urn:microsoft.com/office/officeart/2005/8/layout/default"/>
    <dgm:cxn modelId="{8887E554-578D-F842-9E03-E8E77311776B}" type="presParOf" srcId="{919B7633-8AE7-5549-9027-23249C01A195}" destId="{18C3F581-653C-B946-B0A5-6B1E2CCF6C61}" srcOrd="16" destOrd="0" presId="urn:microsoft.com/office/officeart/2005/8/layout/default"/>
    <dgm:cxn modelId="{42A77911-0714-DC45-832C-E71704A5C5BD}" type="presParOf" srcId="{919B7633-8AE7-5549-9027-23249C01A195}" destId="{DB4A5CDC-B941-E04C-AEC0-621A7F31D97E}" srcOrd="17" destOrd="0" presId="urn:microsoft.com/office/officeart/2005/8/layout/default"/>
    <dgm:cxn modelId="{DD4C3C3E-22EE-2443-89CA-2DAFF6B4E8CF}" type="presParOf" srcId="{919B7633-8AE7-5549-9027-23249C01A195}" destId="{1C6D0F25-61AD-1A45-8868-F6511BFDB438}" srcOrd="18" destOrd="0" presId="urn:microsoft.com/office/officeart/2005/8/layout/default"/>
    <dgm:cxn modelId="{0B732932-2A8F-D241-B76C-55F8B403DF7A}" type="presParOf" srcId="{919B7633-8AE7-5549-9027-23249C01A195}" destId="{C3EF2794-6756-7B4A-A743-08AB290CF53E}" srcOrd="19" destOrd="0" presId="urn:microsoft.com/office/officeart/2005/8/layout/default"/>
    <dgm:cxn modelId="{35998250-1A1A-8447-A948-A27A5EDE0BAA}" type="presParOf" srcId="{919B7633-8AE7-5549-9027-23249C01A195}" destId="{032A1DCA-DF99-0941-AF1C-57C8935C37E6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A925-19ED-CC4C-B842-F2D07CF97B80}">
      <dsp:nvSpPr>
        <dsp:cNvPr id="0" name=""/>
        <dsp:cNvSpPr/>
      </dsp:nvSpPr>
      <dsp:spPr>
        <a:xfrm>
          <a:off x="0" y="25029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0000"/>
              </a:solidFill>
            </a:rPr>
            <a:t>10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FF0000"/>
              </a:solidFill>
            </a:rPr>
            <a:t>VOLAGS</a:t>
          </a:r>
        </a:p>
      </dsp:txBody>
      <dsp:txXfrm>
        <a:off x="0" y="250292"/>
        <a:ext cx="1971757" cy="1183054"/>
      </dsp:txXfrm>
    </dsp:sp>
    <dsp:sp modelId="{B6955D9C-577C-B94C-A704-64BDA42681C3}">
      <dsp:nvSpPr>
        <dsp:cNvPr id="0" name=""/>
        <dsp:cNvSpPr/>
      </dsp:nvSpPr>
      <dsp:spPr>
        <a:xfrm>
          <a:off x="2168932" y="25029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Church World Service (CWS)</a:t>
          </a:r>
        </a:p>
      </dsp:txBody>
      <dsp:txXfrm>
        <a:off x="2168932" y="250292"/>
        <a:ext cx="1971757" cy="1183054"/>
      </dsp:txXfrm>
    </dsp:sp>
    <dsp:sp modelId="{87A835B7-F9EF-3244-A1F6-5B5A3139D03D}">
      <dsp:nvSpPr>
        <dsp:cNvPr id="0" name=""/>
        <dsp:cNvSpPr/>
      </dsp:nvSpPr>
      <dsp:spPr>
        <a:xfrm>
          <a:off x="4337865" y="282318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Ethiopian Community Development Council (ECDC) (secular)</a:t>
          </a:r>
        </a:p>
      </dsp:txBody>
      <dsp:txXfrm>
        <a:off x="4337865" y="282318"/>
        <a:ext cx="1971757" cy="1183054"/>
      </dsp:txXfrm>
    </dsp:sp>
    <dsp:sp modelId="{0D2A804A-1360-4C44-BB73-518A36123800}">
      <dsp:nvSpPr>
        <dsp:cNvPr id="0" name=""/>
        <dsp:cNvSpPr/>
      </dsp:nvSpPr>
      <dsp:spPr>
        <a:xfrm>
          <a:off x="0" y="163052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Episcopal Migration Ministries (EMM)</a:t>
          </a:r>
        </a:p>
      </dsp:txBody>
      <dsp:txXfrm>
        <a:off x="0" y="1630522"/>
        <a:ext cx="1971757" cy="1183054"/>
      </dsp:txXfrm>
    </dsp:sp>
    <dsp:sp modelId="{889CBE84-0986-9D41-BE2C-208BC7112A37}">
      <dsp:nvSpPr>
        <dsp:cNvPr id="0" name=""/>
        <dsp:cNvSpPr/>
      </dsp:nvSpPr>
      <dsp:spPr>
        <a:xfrm>
          <a:off x="2168932" y="163052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Hebrew Immigrant Aid Society (HIAS)</a:t>
          </a:r>
        </a:p>
      </dsp:txBody>
      <dsp:txXfrm>
        <a:off x="2168932" y="1630522"/>
        <a:ext cx="1971757" cy="1183054"/>
      </dsp:txXfrm>
    </dsp:sp>
    <dsp:sp modelId="{C3E1318A-F25D-FA4B-98B2-03167B3B588C}">
      <dsp:nvSpPr>
        <dsp:cNvPr id="0" name=""/>
        <dsp:cNvSpPr/>
      </dsp:nvSpPr>
      <dsp:spPr>
        <a:xfrm>
          <a:off x="4337865" y="163052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International Rescue Committee (IRC) (secular)</a:t>
          </a:r>
        </a:p>
      </dsp:txBody>
      <dsp:txXfrm>
        <a:off x="4337865" y="1630522"/>
        <a:ext cx="1971757" cy="1183054"/>
      </dsp:txXfrm>
    </dsp:sp>
    <dsp:sp modelId="{C90664E9-2C32-854D-AFC9-6B1726D4A13D}">
      <dsp:nvSpPr>
        <dsp:cNvPr id="0" name=""/>
        <dsp:cNvSpPr/>
      </dsp:nvSpPr>
      <dsp:spPr>
        <a:xfrm>
          <a:off x="0" y="301075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 Committee for Refugees and Immigrants (USCRI) (secular)</a:t>
          </a:r>
        </a:p>
      </dsp:txBody>
      <dsp:txXfrm>
        <a:off x="0" y="3010752"/>
        <a:ext cx="1971757" cy="1183054"/>
      </dsp:txXfrm>
    </dsp:sp>
    <dsp:sp modelId="{FA9456D3-E4B9-A04C-87DC-39FA7ACEBF47}">
      <dsp:nvSpPr>
        <dsp:cNvPr id="0" name=""/>
        <dsp:cNvSpPr/>
      </dsp:nvSpPr>
      <dsp:spPr>
        <a:xfrm>
          <a:off x="2168932" y="301075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Lutheran Immigration and Refugee Services (LIRS)</a:t>
          </a:r>
        </a:p>
      </dsp:txBody>
      <dsp:txXfrm>
        <a:off x="2168932" y="3010752"/>
        <a:ext cx="1971757" cy="1183054"/>
      </dsp:txXfrm>
    </dsp:sp>
    <dsp:sp modelId="{18C3F581-653C-B946-B0A5-6B1E2CCF6C61}">
      <dsp:nvSpPr>
        <dsp:cNvPr id="0" name=""/>
        <dsp:cNvSpPr/>
      </dsp:nvSpPr>
      <dsp:spPr>
        <a:xfrm>
          <a:off x="4337865" y="301075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United States Conference of Catholic Bishops (USCCB)</a:t>
          </a:r>
        </a:p>
      </dsp:txBody>
      <dsp:txXfrm>
        <a:off x="4337865" y="3010752"/>
        <a:ext cx="1971757" cy="1183054"/>
      </dsp:txXfrm>
    </dsp:sp>
    <dsp:sp modelId="{1C6D0F25-61AD-1A45-8868-F6511BFDB438}">
      <dsp:nvSpPr>
        <dsp:cNvPr id="0" name=""/>
        <dsp:cNvSpPr/>
      </dsp:nvSpPr>
      <dsp:spPr>
        <a:xfrm>
          <a:off x="1084466" y="439098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World Relief Corporation (WR</a:t>
          </a:r>
        </a:p>
      </dsp:txBody>
      <dsp:txXfrm>
        <a:off x="1084466" y="4390982"/>
        <a:ext cx="1971757" cy="1183054"/>
      </dsp:txXfrm>
    </dsp:sp>
    <dsp:sp modelId="{032A1DCA-DF99-0941-AF1C-57C8935C37E6}">
      <dsp:nvSpPr>
        <dsp:cNvPr id="0" name=""/>
        <dsp:cNvSpPr/>
      </dsp:nvSpPr>
      <dsp:spPr>
        <a:xfrm>
          <a:off x="3253399" y="4390982"/>
          <a:ext cx="1971757" cy="1183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Bethany Christian Services</a:t>
          </a:r>
        </a:p>
      </dsp:txBody>
      <dsp:txXfrm>
        <a:off x="3253399" y="4390982"/>
        <a:ext cx="1971757" cy="118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13T19:56:33.06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F8BC4-2A55-B948-B365-6C0AA6DF6AF4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65053-5A68-D24B-B054-B55E2402F7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7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www.houstonpublicmedia.org</a:t>
            </a:r>
            <a:r>
              <a:rPr lang="en-US" dirty="0"/>
              <a:t>/articles/news/politics/immigration/2025/02/11/513534/galveston-houston-catholic-charities-lays-off-120-employees-amidst-refugee-resettlement-program-suspension/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4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www.uscis.gov</a:t>
            </a:r>
            <a:r>
              <a:rPr lang="en-US" dirty="0"/>
              <a:t>/humanitarian/refugees-and-asylum/</a:t>
            </a:r>
            <a:r>
              <a:rPr lang="en-US" dirty="0" err="1"/>
              <a:t>usrap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Refugee Program Overview https://</a:t>
            </a:r>
            <a:r>
              <a:rPr lang="en-US" dirty="0" err="1"/>
              <a:t>acf.gov</a:t>
            </a:r>
            <a:r>
              <a:rPr lang="en-US" dirty="0"/>
              <a:t>/</a:t>
            </a:r>
            <a:r>
              <a:rPr lang="en-US" dirty="0" err="1"/>
              <a:t>orr</a:t>
            </a:r>
            <a:r>
              <a:rPr lang="en-US" dirty="0"/>
              <a:t>/policy-guidance/us-refugee-resettlement-program-overview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A2084-FEDF-AACE-9236-FECDB34DE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88A1C8-C727-C4EF-E730-ADB5795B2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5ADCDA-E36A-DA60-2A7E-59FAAB6F9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www.acf.hhs.gov</a:t>
            </a:r>
            <a:r>
              <a:rPr lang="en-US" dirty="0"/>
              <a:t>/</a:t>
            </a:r>
            <a:r>
              <a:rPr lang="en-US" dirty="0" err="1"/>
              <a:t>orr</a:t>
            </a:r>
            <a:r>
              <a:rPr lang="en-US" dirty="0"/>
              <a:t>/policy-guidance/status-and-documentation-requirements-orr-refugee-resettlement-program#refugees</a:t>
            </a:r>
          </a:p>
          <a:p>
            <a:endParaRPr lang="en-US" dirty="0"/>
          </a:p>
          <a:p>
            <a:r>
              <a:rPr lang="en-US" dirty="0"/>
              <a:t>I-730 Approval Letter: </a:t>
            </a:r>
            <a:r>
              <a:rPr lang="en-US" dirty="0" err="1"/>
              <a:t>youtube</a:t>
            </a:r>
            <a:r>
              <a:rPr lang="en-US" dirty="0"/>
              <a:t>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/>
              <a:t>=hzSKNPhRgT0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72964-3DD1-F7C0-B6AC-45D49CBEAF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acf.gov</a:t>
            </a:r>
            <a:r>
              <a:rPr lang="en-US" dirty="0"/>
              <a:t>/</a:t>
            </a:r>
            <a:r>
              <a:rPr lang="en-US" dirty="0" err="1"/>
              <a:t>orr</a:t>
            </a:r>
            <a:r>
              <a:rPr lang="en-US" dirty="0"/>
              <a:t>/policy-guidance/us-refugee-resettlement-program-overview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3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0A194-8D45-D111-D446-30A6EFAA0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4998CF-998A-7AC4-3E55-0820CEA71B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39C4BB-E0CD-C522-F8D6-E38D28B8C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acf.gov</a:t>
            </a:r>
            <a:r>
              <a:rPr lang="en-US" dirty="0"/>
              <a:t>/</a:t>
            </a:r>
            <a:r>
              <a:rPr lang="en-US" dirty="0" err="1"/>
              <a:t>orr</a:t>
            </a:r>
            <a:r>
              <a:rPr lang="en-US" dirty="0"/>
              <a:t>/policy-guidance/us-refugee-resettlement-program-overview</a:t>
            </a:r>
          </a:p>
          <a:p>
            <a:r>
              <a:rPr lang="en-US" dirty="0" err="1"/>
              <a:t>Volag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51A8-6D8A-5579-64B6-F16485E2D0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1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4E6E6-319A-E93A-4271-B2FCEB00D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094D5-0B38-1D65-00E1-9EE56EFB5A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BAE218-52E8-1BC7-9606-150D5160FD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acf.gov</a:t>
            </a:r>
            <a:r>
              <a:rPr lang="en-US" dirty="0"/>
              <a:t>/</a:t>
            </a:r>
            <a:r>
              <a:rPr lang="en-US" dirty="0" err="1"/>
              <a:t>orr</a:t>
            </a:r>
            <a:r>
              <a:rPr lang="en-US" dirty="0"/>
              <a:t>/policy-guidance/us-refugee-resettlement-program-overview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4080A-6D96-8DCE-4670-BD9BCC5842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65053-5A68-D24B-B054-B55E2402F7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4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D4FA-3AEB-EC01-DE30-BFAD3F826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344BF-5416-40FC-B160-947F1FF4D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33BA5-F3A3-D1C4-D055-B84CB5604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0D9CE-C0E4-B336-A752-CF9FDDD4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D9134-C449-5418-33C7-ED168439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E1E14-396E-CA67-F46B-11B03D9E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34381-ADB5-E002-58C1-8B81E82F2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7F00B-E4FA-778F-86E6-B0066C269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546AF-D340-2475-20D4-4FAB0EC4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5D675-1D0E-19CC-7720-A92B8DC9C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8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E8F250-0971-356B-A63E-2B796CF31C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6F9EE-CB24-4FB2-EC75-5748DC3A9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E9769-CFB0-A569-D495-5759E2D2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6ABFE-9FAE-8D2F-706F-349B65E4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9A53A-092A-1B00-4D4B-19F79AF4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8BBE-994D-74D1-E8F4-26DA84BB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431D5-6302-7B94-3A86-EE30569C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833DC-707B-9B61-E54D-BB9DD878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C17C7-099E-74BB-E307-A9E17C8E2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94AFE-A52B-0BEA-ED9E-8FC8A666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1043-D84C-6C6A-C26C-FCFDD8DF3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7A5FD-F713-5F95-4FBC-F11FB6D00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54FFA-CA20-2282-D032-F0C1049C0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FC59C-A9DB-C44D-257D-77983E1CB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2983-08FC-691A-18D8-510FCA9B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E2F7E-8580-BBD9-99F3-89E91096A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4D386-2140-7EC1-BE22-6378A035A5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A7516-D502-E1A4-A507-719E09688F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2EFBE-12D0-A71E-18AB-C18CA063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09305-5AAF-6411-3F0A-D44D44F5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4909B-64B3-001B-BFBF-1CC5A2C9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4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B301-14FB-FF5F-2F6E-352ACA0E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C4C77-1C68-469A-2747-5E513011E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0D23C-7812-9D38-98A9-693DBF6CC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CDFF81-3F09-0610-E2CB-BB2A07B3D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1C21D2-B948-9633-D2FE-7DC6611B9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5E098-8BA2-E17D-9262-E254042E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4E52C5-579F-9683-3EB7-F91E06D0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C07C1-F718-CD63-FB7C-9485605F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4AF5-5D1B-0268-9C36-97B1C53D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58586-D72B-D878-18B3-4D64CA54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586F8-B821-1C48-FBE8-BE145B3A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3894E0-B2BA-67B9-0B61-C790C37C3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0EF65-08AB-4963-68E2-FD9E86C6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517E8-60BE-7FA2-3D72-31519F409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5C8B57-F381-536B-0BE1-CC6BF624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5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9F866-CE78-2303-D504-1F86CDDA1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6CFE-2C4C-CF12-4C17-46C322B72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9A334-144D-C69A-2FE4-C0A11B60E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98CC6-3839-EA30-F354-687565410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F4008-18BD-10CB-4429-BDA4B92B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5EB68-E1F0-E5A2-660B-5ED66297D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19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259E-383F-FEAE-1341-BE38662A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EA7FA2-B6F6-BD15-E3E6-6EE448279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DCD5A-003B-E6B3-7A90-C182F96D9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32FCEE-F7BC-1EC2-AB49-91D3EE75A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68DEE-5450-258F-485F-A469BB05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AB221C-35E8-4CF4-EB0D-099698A9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45158-0333-AA27-055E-B17689F6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4C11D-9EEB-7B00-475A-01E253BB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FB709-67F7-CC5A-8B9F-C3CA3CB26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BB176E-5FCA-AF45-A4E4-10355C8CCFDD}" type="datetimeFigureOut">
              <a:rPr lang="en-US" smtClean="0"/>
              <a:t>2/26/25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28FE7-5FF5-C7E7-AE5E-AF3F6FC33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0548F-87B7-3D11-256B-DBEA218459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83A32-EDA3-1449-877B-410ECC8797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9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orr/policy-guidance/status-and-documentation-requirements-orr-refugee-resettlement-program#foot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f.hhs.gov/orr/policy-guidance/status-and-documentation-requirements-orr-refugee-resettlement-program#foot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9BE72-CECA-9429-4438-FF9976503E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t="6863" b="2282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2F12E4-760B-5A00-55D6-11552C0B9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986500"/>
          </a:xfrm>
          <a:solidFill>
            <a:schemeClr val="tx1">
              <a:alpha val="27270"/>
            </a:schemeClr>
          </a:solidFill>
        </p:spPr>
        <p:txBody>
          <a:bodyPr>
            <a:normAutofit/>
          </a:bodyPr>
          <a:lstStyle/>
          <a:p>
            <a:r>
              <a:rPr lang="en-US" sz="72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Refugee </a:t>
            </a:r>
            <a:br>
              <a:rPr lang="en-US" sz="72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r>
              <a:rPr lang="en-US" sz="48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  <a:t>Resettlement Program</a:t>
            </a:r>
            <a:br>
              <a:rPr lang="en-US" sz="7200" dirty="0">
                <a:ln w="22225">
                  <a:solidFill>
                    <a:schemeClr val="tx1"/>
                  </a:solidFill>
                  <a:miter lim="800000"/>
                </a:ln>
                <a:solidFill>
                  <a:srgbClr val="FFFFFF"/>
                </a:solidFill>
              </a:rPr>
            </a:br>
            <a:endParaRPr lang="en-US" sz="7200" dirty="0">
              <a:ln w="22225">
                <a:solidFill>
                  <a:schemeClr val="tx1"/>
                </a:solidFill>
                <a:miter lim="800000"/>
              </a:ln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56BD0-4281-7BA9-3E6D-E770FB9CC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873" y="3049284"/>
            <a:ext cx="9144000" cy="16396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FFFFF"/>
                </a:solidFill>
              </a:rPr>
              <a:t>Immigration Law 250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fld id="{676338DA-33E8-174A-B3AE-6BEFEB8572CE}" type="datetime4">
              <a:rPr lang="en-US" sz="1800" smtClean="0">
                <a:solidFill>
                  <a:srgbClr val="FFFFFF"/>
                </a:solidFill>
              </a:rPr>
              <a:pPr>
                <a:lnSpc>
                  <a:spcPct val="100000"/>
                </a:lnSpc>
                <a:spcBef>
                  <a:spcPts val="0"/>
                </a:spcBef>
              </a:pPr>
              <a:t>February 26, 2025</a:t>
            </a:fld>
            <a:endParaRPr lang="en-US" sz="1800" dirty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rgbClr val="FFFFFF"/>
                </a:solidFill>
              </a:rPr>
              <a:t>Carmella Iacovetta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7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847B8-6E47-80BF-7316-FC4E25190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F381F-0969-BEFC-5EED-4BB77D096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11788"/>
          </a:xfrm>
        </p:spPr>
        <p:txBody>
          <a:bodyPr/>
          <a:lstStyle/>
          <a:p>
            <a:r>
              <a:rPr lang="en-US" dirty="0"/>
              <a:t>Transition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9D2EC-77C0-0D44-8136-61E21B047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3811588"/>
          </a:xfrm>
        </p:spPr>
        <p:txBody>
          <a:bodyPr/>
          <a:lstStyle/>
          <a:p>
            <a:r>
              <a:rPr lang="en-US" dirty="0"/>
              <a:t>Department of Health &amp; Human Services: Office of Refugee resettlement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E2786C-8B4B-1561-463B-BAA1AC186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52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1A69-B26D-B359-07C4-0685DB9E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EAF24F-A9F6-6CAA-1D5A-54CAC7FE35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they public charges?</a:t>
            </a:r>
          </a:p>
        </p:txBody>
      </p:sp>
    </p:spTree>
    <p:extLst>
      <p:ext uri="{BB962C8B-B14F-4D97-AF65-F5344CB8AC3E}">
        <p14:creationId xmlns:p14="http://schemas.microsoft.com/office/powerpoint/2010/main" val="150458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BE154-9AF0-3777-0172-7169A4187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273143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30693-338A-B43A-6390-09464623C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4020" y="643467"/>
            <a:ext cx="9323959" cy="55710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10473C-9D5B-B5F2-9B2E-E7924C7DEC62}"/>
              </a:ext>
            </a:extLst>
          </p:cNvPr>
          <p:cNvSpPr txBox="1"/>
          <p:nvPr/>
        </p:nvSpPr>
        <p:spPr>
          <a:xfrm>
            <a:off x="1968136" y="1052404"/>
            <a:ext cx="2481943" cy="369332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Executive Order 14163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E12DA4-3FC9-168C-ECBA-D2028978B47C}"/>
              </a:ext>
            </a:extLst>
          </p:cNvPr>
          <p:cNvSpPr txBox="1"/>
          <p:nvPr/>
        </p:nvSpPr>
        <p:spPr>
          <a:xfrm>
            <a:off x="7820297" y="1113364"/>
            <a:ext cx="2229396" cy="369332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Revokes: EO 14013</a:t>
            </a:r>
          </a:p>
        </p:txBody>
      </p:sp>
    </p:spTree>
    <p:extLst>
      <p:ext uri="{BB962C8B-B14F-4D97-AF65-F5344CB8AC3E}">
        <p14:creationId xmlns:p14="http://schemas.microsoft.com/office/powerpoint/2010/main" val="511747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BC5B78-90CD-1DC8-46AB-AE33E74CD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78" y="166372"/>
            <a:ext cx="5354229" cy="65252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EBB2A2A-7EBD-D604-F4D9-8D053476D2D0}"/>
                  </a:ext>
                </a:extLst>
              </p14:cNvPr>
              <p14:cNvContentPartPr/>
              <p14:nvPr/>
            </p14:nvContentPartPr>
            <p14:xfrm>
              <a:off x="16190009" y="4110736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EBB2A2A-7EBD-D604-F4D9-8D053476D2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100369" y="3931096"/>
                <a:ext cx="180000" cy="360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C622B1D-2EB8-662B-A2E4-749F0369355E}"/>
              </a:ext>
            </a:extLst>
          </p:cNvPr>
          <p:cNvSpPr txBox="1"/>
          <p:nvPr/>
        </p:nvSpPr>
        <p:spPr>
          <a:xfrm>
            <a:off x="5897217" y="516835"/>
            <a:ext cx="612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What is the big deal?</a:t>
            </a:r>
          </a:p>
        </p:txBody>
      </p:sp>
    </p:spTree>
    <p:extLst>
      <p:ext uri="{BB962C8B-B14F-4D97-AF65-F5344CB8AC3E}">
        <p14:creationId xmlns:p14="http://schemas.microsoft.com/office/powerpoint/2010/main" val="255367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8558839-0873-4376-AE92-C48699D22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53F98-08B8-6BDA-1B05-831927E639C8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rcRect r="2" b="1278"/>
          <a:stretch/>
        </p:blipFill>
        <p:spPr>
          <a:xfrm>
            <a:off x="20" y="10"/>
            <a:ext cx="4654276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E372C9-6073-3826-6F41-F7FA4ABDF1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8" r="12820" b="-1"/>
          <a:stretch/>
        </p:blipFill>
        <p:spPr>
          <a:xfrm>
            <a:off x="4654296" y="10"/>
            <a:ext cx="7537704" cy="6857990"/>
          </a:xfrm>
          <a:prstGeom prst="rect">
            <a:avLst/>
          </a:prstGeom>
        </p:spPr>
      </p:pic>
      <p:sp>
        <p:nvSpPr>
          <p:cNvPr id="2" name="Down Arrow 1">
            <a:extLst>
              <a:ext uri="{FF2B5EF4-FFF2-40B4-BE49-F238E27FC236}">
                <a16:creationId xmlns:a16="http://schemas.microsoft.com/office/drawing/2014/main" id="{36D4621D-50B7-4BA4-A29A-C2485CF321C2}"/>
              </a:ext>
            </a:extLst>
          </p:cNvPr>
          <p:cNvSpPr/>
          <p:nvPr/>
        </p:nvSpPr>
        <p:spPr>
          <a:xfrm rot="10800000">
            <a:off x="178677" y="2165131"/>
            <a:ext cx="199696" cy="5360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DDECAD01-2170-D8DD-4872-EF51484AF91B}"/>
              </a:ext>
            </a:extLst>
          </p:cNvPr>
          <p:cNvSpPr/>
          <p:nvPr/>
        </p:nvSpPr>
        <p:spPr>
          <a:xfrm rot="5400000">
            <a:off x="3121574" y="168166"/>
            <a:ext cx="199696" cy="53602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713DEC-F0AC-E352-A758-23DCBE7CC81B}"/>
              </a:ext>
            </a:extLst>
          </p:cNvPr>
          <p:cNvSpPr txBox="1"/>
          <p:nvPr/>
        </p:nvSpPr>
        <p:spPr>
          <a:xfrm>
            <a:off x="8657112" y="1929051"/>
            <a:ext cx="2643784" cy="47216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Jimmy Carter</a:t>
            </a:r>
          </a:p>
        </p:txBody>
      </p:sp>
    </p:spTree>
    <p:extLst>
      <p:ext uri="{BB962C8B-B14F-4D97-AF65-F5344CB8AC3E}">
        <p14:creationId xmlns:p14="http://schemas.microsoft.com/office/powerpoint/2010/main" val="2721422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80B47-FF27-4EF0-585D-16965EB65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637763"/>
            <a:ext cx="9889797" cy="2874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United States Refugee Admissions Program (USRAP) Consultation and Worldwide Processing Priorities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6F93D-DD5F-2324-147F-87F9C28A0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5558" y="4307684"/>
            <a:ext cx="9544153" cy="190684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4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5F0CD-F1FD-4C45-D708-65FF9FDF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250" y="444500"/>
            <a:ext cx="7683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8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59101C-BA88-6FC1-B961-08760EF3E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64D6CC-12CA-D9C7-B86D-BDEE8728C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FDFE7C-7458-6A36-A82C-26935021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61006D7-D82E-4D87-ED42-E2C55E385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09" y="1689463"/>
            <a:ext cx="3078925" cy="30941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2200" b="1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Acceptable documents for refugees admitted under § 207 of the INA</a:t>
            </a:r>
            <a:endParaRPr kumimoji="0" lang="en-US" altLang="en-US" sz="22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4626635-5CB9-1909-89FE-A09C4416F0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788001"/>
              </p:ext>
            </p:extLst>
          </p:nvPr>
        </p:nvGraphicFramePr>
        <p:xfrm>
          <a:off x="4038600" y="1270851"/>
          <a:ext cx="7188200" cy="4325473"/>
        </p:xfrm>
        <a:graphic>
          <a:graphicData uri="http://schemas.openxmlformats.org/drawingml/2006/table">
            <a:tbl>
              <a:tblPr/>
              <a:tblGrid>
                <a:gridCol w="3583069">
                  <a:extLst>
                    <a:ext uri="{9D8B030D-6E8A-4147-A177-3AD203B41FA5}">
                      <a16:colId xmlns:a16="http://schemas.microsoft.com/office/drawing/2014/main" val="3123828360"/>
                    </a:ext>
                  </a:extLst>
                </a:gridCol>
                <a:gridCol w="3605131">
                  <a:extLst>
                    <a:ext uri="{9D8B030D-6E8A-4147-A177-3AD203B41FA5}">
                      <a16:colId xmlns:a16="http://schemas.microsoft.com/office/drawing/2014/main" val="2199539679"/>
                    </a:ext>
                  </a:extLst>
                </a:gridCol>
              </a:tblGrid>
              <a:tr h="276510">
                <a:tc>
                  <a:txBody>
                    <a:bodyPr/>
                    <a:lstStyle/>
                    <a:p>
                      <a:r>
                        <a:rPr lang="en-US" sz="1200" b="1"/>
                        <a:t>Documents/Codes</a:t>
                      </a:r>
                      <a:endParaRPr lang="en-US" sz="1200"/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/>
                        <a:t>Comments</a:t>
                      </a:r>
                      <a:endParaRPr lang="en-US" sz="1200"/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573823"/>
                  </a:ext>
                </a:extLst>
              </a:tr>
              <a:tr h="682033">
                <a:tc>
                  <a:txBody>
                    <a:bodyPr/>
                    <a:lstStyle/>
                    <a:p>
                      <a:r>
                        <a:rPr lang="en-US" sz="1200" dirty="0"/>
                        <a:t>I-94 Arrival/departure record noting that the individual has been admitted under §207 of the INA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Notations may include references to employment authorization, indefinite status, and the requirement to obtain permission before leaving the United States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738956"/>
                  </a:ext>
                </a:extLst>
              </a:tr>
              <a:tr h="276510">
                <a:tc>
                  <a:txBody>
                    <a:bodyPr/>
                    <a:lstStyle/>
                    <a:p>
                      <a:r>
                        <a:rPr lang="en-US" sz="1200" dirty="0"/>
                        <a:t>RE-1 admission code on the I-94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Principal Refugee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820978"/>
                  </a:ext>
                </a:extLst>
              </a:tr>
              <a:tr h="276510">
                <a:tc>
                  <a:txBody>
                    <a:bodyPr/>
                    <a:lstStyle/>
                    <a:p>
                      <a:r>
                        <a:rPr lang="en-US" sz="1200"/>
                        <a:t>RE-2 admission code on the I-94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Spouse of principal refugee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3205594"/>
                  </a:ext>
                </a:extLst>
              </a:tr>
              <a:tr h="276510">
                <a:tc>
                  <a:txBody>
                    <a:bodyPr/>
                    <a:lstStyle/>
                    <a:p>
                      <a:r>
                        <a:rPr lang="en-US" sz="1200"/>
                        <a:t>RE-3 admission code on the I-94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Child of principal refugee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473358"/>
                  </a:ext>
                </a:extLst>
              </a:tr>
              <a:tr h="276510">
                <a:tc>
                  <a:txBody>
                    <a:bodyPr/>
                    <a:lstStyle/>
                    <a:p>
                      <a:r>
                        <a:rPr lang="en-US" sz="1200"/>
                        <a:t>RE-4 admission code on the I-94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Collateral relatives of principal refugee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5092965"/>
                  </a:ext>
                </a:extLst>
              </a:tr>
              <a:tr h="276510">
                <a:tc>
                  <a:txBody>
                    <a:bodyPr/>
                    <a:lstStyle/>
                    <a:p>
                      <a:r>
                        <a:rPr lang="en-US" sz="1200"/>
                        <a:t>RE-5 admission code on the I-94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Certain Haitian refugees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177159"/>
                  </a:ext>
                </a:extLst>
              </a:tr>
              <a:tr h="458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I-766 Employment Authorization Document with the code A03</a:t>
                      </a:r>
                    </a:p>
                    <a:p>
                      <a:endParaRPr lang="en-US" sz="1200" dirty="0"/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None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55183"/>
                  </a:ext>
                </a:extLst>
              </a:tr>
              <a:tr h="276510">
                <a:tc>
                  <a:txBody>
                    <a:bodyPr/>
                    <a:lstStyle/>
                    <a:p>
                      <a:r>
                        <a:rPr lang="en-US" sz="1200"/>
                        <a:t>DHS Form I-571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United States Refugee Travel Document</a:t>
                      </a:r>
                      <a:r>
                        <a:rPr lang="en-US" sz="1200" baseline="30000">
                          <a:hlinkClick r:id="rId3"/>
                        </a:rPr>
                        <a:t>7</a:t>
                      </a:r>
                      <a:endParaRPr lang="en-US" sz="1200"/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4929061"/>
                  </a:ext>
                </a:extLst>
              </a:tr>
              <a:tr h="458125">
                <a:tc>
                  <a:txBody>
                    <a:bodyPr/>
                    <a:lstStyle/>
                    <a:p>
                      <a:r>
                        <a:rPr lang="en-US" sz="1200" dirty="0"/>
                        <a:t>I-730 Approval Letter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The I-730 Approval Letter may be used as proof of refugee status for derivatives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597720"/>
                  </a:ext>
                </a:extLst>
              </a:tr>
              <a:tr h="639739">
                <a:tc>
                  <a:txBody>
                    <a:bodyPr/>
                    <a:lstStyle/>
                    <a:p>
                      <a:r>
                        <a:rPr lang="en-US" sz="1200"/>
                        <a:t>Visa 93 (or V-93) on the I-94 Arrival/departure card</a:t>
                      </a:r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May be accompanied by the words "section 207"; Individual is the spouse or minor child of a previously admitted refugee</a:t>
                      </a:r>
                      <a:r>
                        <a:rPr lang="en-US" sz="1200" baseline="30000" dirty="0">
                          <a:hlinkClick r:id="rId4"/>
                        </a:rPr>
                        <a:t>8</a:t>
                      </a:r>
                      <a:endParaRPr lang="en-US" sz="1200" dirty="0"/>
                    </a:p>
                  </a:txBody>
                  <a:tcPr marL="61367" marR="61367" marT="30683" marB="3068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703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2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A22E0-E01E-2DD0-2C41-EC101335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11788"/>
          </a:xfrm>
        </p:spPr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B41E8A-1DA9-F75A-360F-5634CD7EA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3811588"/>
          </a:xfrm>
        </p:spPr>
        <p:txBody>
          <a:bodyPr/>
          <a:lstStyle/>
          <a:p>
            <a:r>
              <a:rPr lang="en-US" dirty="0"/>
              <a:t>Department  of Homeland Security Security: U.S. Citizen &amp; Immigration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E5340D-5F07-5B79-C9A6-1BCB52910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625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9BDB3-15DC-A3D5-126C-3BA855881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CE25E-6D3A-98B4-78D8-FEE7C626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11788"/>
          </a:xfrm>
        </p:spPr>
        <p:txBody>
          <a:bodyPr/>
          <a:lstStyle/>
          <a:p>
            <a:r>
              <a:rPr lang="en-US" dirty="0"/>
              <a:t>Placement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02290CE-547B-E91F-576E-1E363ECC43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9699151"/>
              </p:ext>
            </p:extLst>
          </p:nvPr>
        </p:nvGraphicFramePr>
        <p:xfrm>
          <a:off x="5206516" y="250929"/>
          <a:ext cx="6309623" cy="5824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92AA0-1868-FB7E-36A2-11C1258DC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57200"/>
            <a:ext cx="3932237" cy="3811588"/>
          </a:xfrm>
        </p:spPr>
        <p:txBody>
          <a:bodyPr/>
          <a:lstStyle/>
          <a:p>
            <a:r>
              <a:rPr lang="en-US" dirty="0"/>
              <a:t>Department of State: Bureau for Population, Refugees &amp; Migration</a:t>
            </a:r>
          </a:p>
        </p:txBody>
      </p:sp>
    </p:spTree>
    <p:extLst>
      <p:ext uri="{BB962C8B-B14F-4D97-AF65-F5344CB8AC3E}">
        <p14:creationId xmlns:p14="http://schemas.microsoft.com/office/powerpoint/2010/main" val="4252897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458</Words>
  <Application>Microsoft Macintosh PowerPoint</Application>
  <PresentationFormat>Widescreen</PresentationFormat>
  <Paragraphs>70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Refugee  Resettlement Program </vt:lpstr>
      <vt:lpstr>PowerPoint Presentation</vt:lpstr>
      <vt:lpstr>PowerPoint Presentation</vt:lpstr>
      <vt:lpstr>PowerPoint Presentation</vt:lpstr>
      <vt:lpstr>The United States Refugee Admissions Program (USRAP) Consultation and Worldwide Processing Priorities</vt:lpstr>
      <vt:lpstr>PowerPoint Presentation</vt:lpstr>
      <vt:lpstr>PowerPoint Presentation</vt:lpstr>
      <vt:lpstr>Security</vt:lpstr>
      <vt:lpstr>Placement</vt:lpstr>
      <vt:lpstr>Transition</vt:lpstr>
      <vt:lpstr>PowerPoint Presentation</vt:lpstr>
      <vt:lpstr>Citations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38</cp:revision>
  <dcterms:created xsi:type="dcterms:W3CDTF">2025-02-06T03:14:12Z</dcterms:created>
  <dcterms:modified xsi:type="dcterms:W3CDTF">2025-02-27T02:27:36Z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a7a1fb-3f48-4fd9-bce0-6283cfafd648_Enabled">
    <vt:lpwstr>true</vt:lpwstr>
  </property>
  <property fmtid="{D5CDD505-2E9C-101B-9397-08002B2CF9AE}" pid="3" name="MSIP_Label_ffa7a1fb-3f48-4fd9-bce0-6283cfafd648_SetDate">
    <vt:lpwstr>2025-02-06T03:16:16Z</vt:lpwstr>
  </property>
  <property fmtid="{D5CDD505-2E9C-101B-9397-08002B2CF9AE}" pid="4" name="MSIP_Label_ffa7a1fb-3f48-4fd9-bce0-6283cfafd648_Method">
    <vt:lpwstr>Standard</vt:lpwstr>
  </property>
  <property fmtid="{D5CDD505-2E9C-101B-9397-08002B2CF9AE}" pid="5" name="MSIP_Label_ffa7a1fb-3f48-4fd9-bce0-6283cfafd648_Name">
    <vt:lpwstr>defa4170-0d19-0005-0004-bc88714345d2</vt:lpwstr>
  </property>
  <property fmtid="{D5CDD505-2E9C-101B-9397-08002B2CF9AE}" pid="6" name="MSIP_Label_ffa7a1fb-3f48-4fd9-bce0-6283cfafd648_SiteId">
    <vt:lpwstr>fab6beb5-3604-42df-bddc-f4e9ddd654d5</vt:lpwstr>
  </property>
  <property fmtid="{D5CDD505-2E9C-101B-9397-08002B2CF9AE}" pid="7" name="MSIP_Label_ffa7a1fb-3f48-4fd9-bce0-6283cfafd648_ActionId">
    <vt:lpwstr>3dd6dfb4-6587-48a7-932e-a6f753ede2ca</vt:lpwstr>
  </property>
  <property fmtid="{D5CDD505-2E9C-101B-9397-08002B2CF9AE}" pid="8" name="MSIP_Label_ffa7a1fb-3f48-4fd9-bce0-6283cfafd648_ContentBits">
    <vt:lpwstr>0</vt:lpwstr>
  </property>
  <property fmtid="{D5CDD505-2E9C-101B-9397-08002B2CF9AE}" pid="9" name="MSIP_Label_ffa7a1fb-3f48-4fd9-bce0-6283cfafd648_Tag">
    <vt:lpwstr>50, 3, 0, 1</vt:lpwstr>
  </property>
</Properties>
</file>