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256" r:id="rId2"/>
    <p:sldId id="281" r:id="rId3"/>
    <p:sldId id="282" r:id="rId4"/>
    <p:sldId id="321" r:id="rId5"/>
    <p:sldId id="284" r:id="rId6"/>
    <p:sldId id="285" r:id="rId7"/>
    <p:sldId id="286" r:id="rId8"/>
    <p:sldId id="322" r:id="rId9"/>
    <p:sldId id="291" r:id="rId10"/>
    <p:sldId id="330" r:id="rId11"/>
    <p:sldId id="332" r:id="rId12"/>
    <p:sldId id="333" r:id="rId13"/>
    <p:sldId id="334" r:id="rId14"/>
    <p:sldId id="292" r:id="rId15"/>
    <p:sldId id="335" r:id="rId16"/>
    <p:sldId id="293" r:id="rId17"/>
    <p:sldId id="341" r:id="rId18"/>
    <p:sldId id="294" r:id="rId19"/>
    <p:sldId id="336" r:id="rId20"/>
    <p:sldId id="323" r:id="rId21"/>
    <p:sldId id="295" r:id="rId22"/>
    <p:sldId id="296" r:id="rId23"/>
    <p:sldId id="297" r:id="rId24"/>
    <p:sldId id="299" r:id="rId25"/>
    <p:sldId id="300" r:id="rId26"/>
    <p:sldId id="301" r:id="rId27"/>
    <p:sldId id="302" r:id="rId28"/>
    <p:sldId id="338" r:id="rId29"/>
    <p:sldId id="337" r:id="rId30"/>
    <p:sldId id="303" r:id="rId31"/>
    <p:sldId id="304" r:id="rId32"/>
    <p:sldId id="306" r:id="rId33"/>
    <p:sldId id="339" r:id="rId34"/>
    <p:sldId id="340" r:id="rId35"/>
    <p:sldId id="324" r:id="rId36"/>
    <p:sldId id="307" r:id="rId37"/>
    <p:sldId id="308" r:id="rId38"/>
    <p:sldId id="309" r:id="rId39"/>
    <p:sldId id="325" r:id="rId40"/>
    <p:sldId id="310" r:id="rId41"/>
    <p:sldId id="313" r:id="rId42"/>
    <p:sldId id="314" r:id="rId43"/>
    <p:sldId id="326" r:id="rId44"/>
    <p:sldId id="327" r:id="rId45"/>
    <p:sldId id="328" r:id="rId46"/>
    <p:sldId id="329" r:id="rId47"/>
    <p:sldId id="331"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9AF994-3D73-A33E-3917-304BC1F96ACE}"/>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en-US"/>
          </a:p>
        </p:txBody>
      </p:sp>
      <p:sp>
        <p:nvSpPr>
          <p:cNvPr id="3" name="Date Placeholder 2">
            <a:extLst>
              <a:ext uri="{FF2B5EF4-FFF2-40B4-BE49-F238E27FC236}">
                <a16:creationId xmlns:a16="http://schemas.microsoft.com/office/drawing/2014/main" id="{A54BB413-FF67-EB12-E84B-96E37E58C6C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B82EB83C-DAC5-4B41-B8D0-6FBD7701F520}" type="datetime1">
              <a:rPr lang="en-US" altLang="en-US"/>
              <a:pPr>
                <a:defRPr/>
              </a:pPr>
              <a:t>9/23/25</a:t>
            </a:fld>
            <a:endParaRPr lang="en-US" altLang="en-US"/>
          </a:p>
        </p:txBody>
      </p:sp>
      <p:sp>
        <p:nvSpPr>
          <p:cNvPr id="4" name="Slide Image Placeholder 3">
            <a:extLst>
              <a:ext uri="{FF2B5EF4-FFF2-40B4-BE49-F238E27FC236}">
                <a16:creationId xmlns:a16="http://schemas.microsoft.com/office/drawing/2014/main" id="{519490E8-C77D-C17C-A275-13F08811B9C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a:p>
        </p:txBody>
      </p:sp>
      <p:sp>
        <p:nvSpPr>
          <p:cNvPr id="5" name="Notes Placeholder 4">
            <a:extLst>
              <a:ext uri="{FF2B5EF4-FFF2-40B4-BE49-F238E27FC236}">
                <a16:creationId xmlns:a16="http://schemas.microsoft.com/office/drawing/2014/main" id="{4DBB40DD-5D50-90EE-2101-7748FBE059F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 name="Footer Placeholder 5">
            <a:extLst>
              <a:ext uri="{FF2B5EF4-FFF2-40B4-BE49-F238E27FC236}">
                <a16:creationId xmlns:a16="http://schemas.microsoft.com/office/drawing/2014/main" id="{9B98262B-985D-1917-2CB5-A4BCC17BE0F1}"/>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en-US"/>
          </a:p>
        </p:txBody>
      </p:sp>
      <p:sp>
        <p:nvSpPr>
          <p:cNvPr id="7" name="Slide Number Placeholder 6">
            <a:extLst>
              <a:ext uri="{FF2B5EF4-FFF2-40B4-BE49-F238E27FC236}">
                <a16:creationId xmlns:a16="http://schemas.microsoft.com/office/drawing/2014/main" id="{C392DCBF-6B50-18EF-9ECB-417BA1E38BD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E0C5CB-5961-5240-8354-7440B4287DC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37F2C9-B6CA-1C7A-2332-EAC3318827D2}"/>
              </a:ext>
            </a:extLst>
          </p:cNvPr>
          <p:cNvSpPr>
            <a:spLocks noChangeArrowheads="1"/>
          </p:cNvSpPr>
          <p:nvPr/>
        </p:nvSpPr>
        <p:spPr bwMode="auto">
          <a:xfrm>
            <a:off x="3175" y="0"/>
            <a:ext cx="9140825" cy="1600200"/>
          </a:xfrm>
          <a:prstGeom prst="rect">
            <a:avLst/>
          </a:prstGeom>
          <a:solidFill>
            <a:srgbClr val="214C90"/>
          </a:solidFill>
          <a:ln w="9525">
            <a:solidFill>
              <a:srgbClr val="263B94"/>
            </a:solidFill>
            <a:miter lim="800000"/>
            <a:headEnd/>
            <a:tailEnd/>
          </a:ln>
          <a:effec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90000"/>
              </a:lnSpc>
              <a:spcAft>
                <a:spcPts val="125"/>
              </a:spcAft>
              <a:defRPr/>
            </a:pPr>
            <a:r>
              <a:rPr lang="en-US" altLang="en-US" sz="4800">
                <a:solidFill>
                  <a:srgbClr val="FFFFFF"/>
                </a:solidFill>
                <a:effectLst>
                  <a:outerShdw blurRad="38100" dist="38100" dir="2700000" algn="tl">
                    <a:srgbClr val="000000"/>
                  </a:outerShdw>
                </a:effectLst>
                <a:latin typeface="Verdana" charset="0"/>
              </a:rPr>
              <a:t>Criminal Behavior</a:t>
            </a:r>
          </a:p>
          <a:p>
            <a:pPr algn="ctr">
              <a:lnSpc>
                <a:spcPct val="90000"/>
              </a:lnSpc>
              <a:spcAft>
                <a:spcPts val="125"/>
              </a:spcAft>
              <a:defRPr/>
            </a:pPr>
            <a:r>
              <a:rPr lang="en-US" altLang="en-US" sz="3200">
                <a:solidFill>
                  <a:srgbClr val="FFFFFF"/>
                </a:solidFill>
                <a:effectLst>
                  <a:outerShdw blurRad="38100" dist="38100" dir="2700000" algn="tl">
                    <a:srgbClr val="000000"/>
                  </a:outerShdw>
                </a:effectLst>
                <a:latin typeface="Verdana" charset="0"/>
              </a:rPr>
              <a:t>A Psychological Approach</a:t>
            </a:r>
            <a:endParaRPr lang="en-US" altLang="en-US" sz="2800">
              <a:solidFill>
                <a:srgbClr val="FFFFFF"/>
              </a:solidFill>
              <a:effectLst>
                <a:outerShdw blurRad="38100" dist="38100" dir="2700000" algn="tl">
                  <a:srgbClr val="000000"/>
                </a:outerShdw>
              </a:effectLst>
              <a:latin typeface="Verdana" charset="0"/>
            </a:endParaRPr>
          </a:p>
        </p:txBody>
      </p:sp>
      <p:sp>
        <p:nvSpPr>
          <p:cNvPr id="3" name="Text Box 14">
            <a:extLst>
              <a:ext uri="{FF2B5EF4-FFF2-40B4-BE49-F238E27FC236}">
                <a16:creationId xmlns:a16="http://schemas.microsoft.com/office/drawing/2014/main" id="{96A1E40D-EB7A-A4E8-6BDA-84F96B5F6B9A}"/>
              </a:ext>
            </a:extLst>
          </p:cNvPr>
          <p:cNvSpPr txBox="1">
            <a:spLocks noChangeArrowheads="1"/>
          </p:cNvSpPr>
          <p:nvPr/>
        </p:nvSpPr>
        <p:spPr bwMode="auto">
          <a:xfrm>
            <a:off x="4572000" y="2967038"/>
            <a:ext cx="1854200" cy="457200"/>
          </a:xfrm>
          <a:prstGeom prst="rect">
            <a:avLst/>
          </a:prstGeom>
          <a:noFill/>
          <a:ln>
            <a:noFill/>
          </a:ln>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b="1">
                <a:solidFill>
                  <a:schemeClr val="tx2"/>
                </a:solidFill>
                <a:latin typeface="Verdana" charset="0"/>
              </a:rPr>
              <a:t>CHAPTER</a:t>
            </a:r>
            <a:r>
              <a:rPr lang="en-US" altLang="en-US" sz="1800">
                <a:solidFill>
                  <a:schemeClr val="tx2"/>
                </a:solidFill>
                <a:latin typeface="Verdana" charset="0"/>
              </a:rPr>
              <a:t> </a:t>
            </a:r>
          </a:p>
        </p:txBody>
      </p:sp>
      <p:sp>
        <p:nvSpPr>
          <p:cNvPr id="4" name="TextBox 3">
            <a:extLst>
              <a:ext uri="{FF2B5EF4-FFF2-40B4-BE49-F238E27FC236}">
                <a16:creationId xmlns:a16="http://schemas.microsoft.com/office/drawing/2014/main" id="{D54FF57A-4A1A-A91E-0028-8471E532FFF8}"/>
              </a:ext>
            </a:extLst>
          </p:cNvPr>
          <p:cNvSpPr txBox="1"/>
          <p:nvPr userDrawn="1"/>
        </p:nvSpPr>
        <p:spPr>
          <a:xfrm>
            <a:off x="3648075" y="1241425"/>
            <a:ext cx="1851025" cy="338138"/>
          </a:xfrm>
          <a:prstGeom prst="rect">
            <a:avLst/>
          </a:prstGeom>
          <a:noFill/>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a:solidFill>
                  <a:schemeClr val="bg1"/>
                </a:solidFill>
                <a:latin typeface="Verdana" charset="0"/>
              </a:rPr>
              <a:t>Eleventh Edition</a:t>
            </a:r>
          </a:p>
        </p:txBody>
      </p:sp>
      <p:sp>
        <p:nvSpPr>
          <p:cNvPr id="5" name="Rectangle 4">
            <a:extLst>
              <a:ext uri="{FF2B5EF4-FFF2-40B4-BE49-F238E27FC236}">
                <a16:creationId xmlns:a16="http://schemas.microsoft.com/office/drawing/2014/main" id="{5B115D78-EF0D-ABFE-9095-B3E70FFF384F}"/>
              </a:ext>
            </a:extLst>
          </p:cNvPr>
          <p:cNvSpPr>
            <a:spLocks noChangeArrowheads="1"/>
          </p:cNvSpPr>
          <p:nvPr userDrawn="1"/>
        </p:nvSpPr>
        <p:spPr bwMode="gray">
          <a:xfrm>
            <a:off x="-9525" y="6400800"/>
            <a:ext cx="9153525" cy="457200"/>
          </a:xfrm>
          <a:prstGeom prst="rect">
            <a:avLst/>
          </a:prstGeom>
          <a:solidFill>
            <a:srgbClr val="214C90"/>
          </a:solidFill>
          <a:ln w="9525">
            <a:solidFill>
              <a:srgbClr val="214C90"/>
            </a:solidFill>
            <a:miter lim="800000"/>
            <a:headEnd/>
            <a:tailEnd/>
          </a:ln>
        </p:spPr>
        <p:txBody>
          <a:bodyPr wrap="none" lIns="0" tIns="0" rIns="0" bIns="0" anchor="ctr"/>
          <a:lstStyle>
            <a:lvl1pPr defTabSz="457200">
              <a:defRPr sz="2400">
                <a:solidFill>
                  <a:schemeClr val="tx1"/>
                </a:solidFill>
                <a:latin typeface="Arial" charset="0"/>
                <a:ea typeface="ＭＳ Ｐゴシック" charset="-128"/>
              </a:defRPr>
            </a:lvl1pPr>
            <a:lvl2pPr marL="37931725" indent="-37474525" defTabSz="457200">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p>
        </p:txBody>
      </p:sp>
      <p:pic>
        <p:nvPicPr>
          <p:cNvPr id="6" name="Picture 8" descr="Pearson_Bound_White">
            <a:extLst>
              <a:ext uri="{FF2B5EF4-FFF2-40B4-BE49-F238E27FC236}">
                <a16:creationId xmlns:a16="http://schemas.microsoft.com/office/drawing/2014/main" id="{3BB55A92-1702-E570-7960-4C46E51141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1588" y="6400800"/>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Pearson_Strap_Bound_White">
            <a:extLst>
              <a:ext uri="{FF2B5EF4-FFF2-40B4-BE49-F238E27FC236}">
                <a16:creationId xmlns:a16="http://schemas.microsoft.com/office/drawing/2014/main" id="{BA9B21C9-2C94-ABB8-BCFF-9A7579A3730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6400800"/>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7">
            <a:extLst>
              <a:ext uri="{FF2B5EF4-FFF2-40B4-BE49-F238E27FC236}">
                <a16:creationId xmlns:a16="http://schemas.microsoft.com/office/drawing/2014/main" id="{1F10F0C3-39E7-3A8D-005E-B720A9A52E94}"/>
              </a:ext>
            </a:extLst>
          </p:cNvPr>
          <p:cNvSpPr txBox="1">
            <a:spLocks noChangeArrowheads="1"/>
          </p:cNvSpPr>
          <p:nvPr userDrawn="1"/>
        </p:nvSpPr>
        <p:spPr bwMode="auto">
          <a:xfrm>
            <a:off x="4495800" y="6400800"/>
            <a:ext cx="3276600"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900">
                <a:solidFill>
                  <a:schemeClr val="bg1"/>
                </a:solidFill>
                <a:latin typeface="Verdana" charset="0"/>
              </a:rPr>
              <a:t>Copyright © 2017 by Pearson Education, Inc.</a:t>
            </a:r>
          </a:p>
          <a:p>
            <a:pPr algn="r" eaLnBrk="1" hangingPunct="1">
              <a:defRPr/>
            </a:pPr>
            <a:r>
              <a:rPr lang="en-US" altLang="en-US" sz="900">
                <a:solidFill>
                  <a:schemeClr val="bg1"/>
                </a:solidFill>
                <a:latin typeface="Verdana" charset="0"/>
              </a:rPr>
              <a:t>All Rights Reserved.</a:t>
            </a:r>
          </a:p>
        </p:txBody>
      </p:sp>
      <p:sp>
        <p:nvSpPr>
          <p:cNvPr id="9" name="Text Box 47">
            <a:extLst>
              <a:ext uri="{FF2B5EF4-FFF2-40B4-BE49-F238E27FC236}">
                <a16:creationId xmlns:a16="http://schemas.microsoft.com/office/drawing/2014/main" id="{03270480-2F42-3811-DAA4-98E633FD4A64}"/>
              </a:ext>
            </a:extLst>
          </p:cNvPr>
          <p:cNvSpPr txBox="1">
            <a:spLocks noChangeArrowheads="1"/>
          </p:cNvSpPr>
          <p:nvPr userDrawn="1"/>
        </p:nvSpPr>
        <p:spPr bwMode="auto">
          <a:xfrm>
            <a:off x="1905000" y="6400800"/>
            <a:ext cx="3348038"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900" i="1">
                <a:solidFill>
                  <a:srgbClr val="FFFFFF"/>
                </a:solidFill>
                <a:latin typeface="Verdana" charset="0"/>
              </a:rPr>
              <a:t>Criminal Behavior: A Psychological Approach, </a:t>
            </a:r>
            <a:r>
              <a:rPr lang="en-US" altLang="en-US" sz="900">
                <a:solidFill>
                  <a:srgbClr val="FFFFFF"/>
                </a:solidFill>
                <a:latin typeface="Verdana" charset="0"/>
              </a:rPr>
              <a:t>11e</a:t>
            </a:r>
          </a:p>
          <a:p>
            <a:pPr eaLnBrk="1" hangingPunct="1">
              <a:defRPr/>
            </a:pPr>
            <a:r>
              <a:rPr lang="en-US" altLang="en-US" sz="900">
                <a:solidFill>
                  <a:srgbClr val="FFFFFF"/>
                </a:solidFill>
                <a:latin typeface="Verdana" charset="0"/>
              </a:rPr>
              <a:t>Curt Bartol | Anne Bartol	</a:t>
            </a:r>
          </a:p>
        </p:txBody>
      </p:sp>
      <p:pic>
        <p:nvPicPr>
          <p:cNvPr id="10" name="Picture 9">
            <a:extLst>
              <a:ext uri="{FF2B5EF4-FFF2-40B4-BE49-F238E27FC236}">
                <a16:creationId xmlns:a16="http://schemas.microsoft.com/office/drawing/2014/main" id="{4E52A39B-EE78-BAD5-ADB8-7A6ADA03811A}"/>
              </a:ext>
            </a:extLst>
          </p:cNvPr>
          <p:cNvPicPr>
            <a:picLocks noChangeAspect="1"/>
          </p:cNvPicPr>
          <p:nvPr userDrawn="1"/>
        </p:nvPicPr>
        <p:blipFill>
          <a:blip r:embed="rId4"/>
          <a:srcRect/>
          <a:stretch>
            <a:fillRect/>
          </a:stretch>
        </p:blipFill>
        <p:spPr bwMode="auto">
          <a:xfrm>
            <a:off x="609600" y="1905000"/>
            <a:ext cx="3178175" cy="4114800"/>
          </a:xfrm>
          <a:prstGeom prst="rect">
            <a:avLst/>
          </a:prstGeom>
          <a:noFill/>
          <a:ln w="9525">
            <a:solidFill>
              <a:schemeClr val="tx1"/>
            </a:solidFill>
            <a:miter lim="800000"/>
            <a:headEnd/>
            <a:tailEnd/>
          </a:ln>
          <a:effectLst>
            <a:outerShdw blurRad="38100" dist="38100" dir="2700000" algn="tl" rotWithShape="0">
              <a:srgbClr val="808080">
                <a:alpha val="75000"/>
              </a:srgbClr>
            </a:outerShdw>
          </a:effectLst>
        </p:spPr>
      </p:pic>
    </p:spTree>
    <p:extLst>
      <p:ext uri="{BB962C8B-B14F-4D97-AF65-F5344CB8AC3E}">
        <p14:creationId xmlns:p14="http://schemas.microsoft.com/office/powerpoint/2010/main" val="267935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a:noFill/>
          <a:ln>
            <a:noFill/>
          </a:ln>
        </p:spPr>
        <p:txBody>
          <a:bodyPr/>
          <a:lstStyle>
            <a:lvl1pPr algn="l">
              <a:defRPr sz="1100">
                <a:solidFill>
                  <a:srgbClr val="000000"/>
                </a:solidFill>
                <a:effectLst/>
              </a:defRPr>
            </a:lvl1pPr>
          </a:lstStyle>
          <a:p>
            <a:r>
              <a:rPr lang="en-US"/>
              <a:t>Click to edit Master title style</a:t>
            </a:r>
          </a:p>
        </p:txBody>
      </p:sp>
    </p:spTree>
    <p:extLst>
      <p:ext uri="{BB962C8B-B14F-4D97-AF65-F5344CB8AC3E}">
        <p14:creationId xmlns:p14="http://schemas.microsoft.com/office/powerpoint/2010/main" val="110613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4600" y="3086100"/>
            <a:ext cx="4114800" cy="685800"/>
          </a:xfrm>
          <a:noFill/>
          <a:ln>
            <a:noFill/>
          </a:ln>
        </p:spPr>
        <p:txBody>
          <a:bodyPr/>
          <a:lstStyle>
            <a:lvl1pPr algn="ctr">
              <a:defRPr sz="1100">
                <a:solidFill>
                  <a:srgbClr val="000000"/>
                </a:solidFill>
                <a:effectLst/>
              </a:defRPr>
            </a:lvl1pPr>
          </a:lstStyle>
          <a:p>
            <a:r>
              <a:rPr lang="en-US"/>
              <a:t>Click to edit Master title style</a:t>
            </a:r>
          </a:p>
        </p:txBody>
      </p:sp>
    </p:spTree>
    <p:extLst>
      <p:ext uri="{BB962C8B-B14F-4D97-AF65-F5344CB8AC3E}">
        <p14:creationId xmlns:p14="http://schemas.microsoft.com/office/powerpoint/2010/main" val="318331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685800"/>
          </a:xfrm>
          <a:noFill/>
          <a:ln>
            <a:noFill/>
          </a:ln>
        </p:spPr>
        <p:txBody>
          <a:bodyPr/>
          <a:lstStyle>
            <a:lvl1pPr algn="ctr">
              <a:defRPr sz="1400">
                <a:solidFill>
                  <a:srgbClr val="000000"/>
                </a:solidFill>
                <a:effectLst/>
              </a:defRPr>
            </a:lvl1pPr>
          </a:lstStyle>
          <a:p>
            <a:r>
              <a:rPr lang="en-US"/>
              <a:t>Click to edit Master title style</a:t>
            </a:r>
          </a:p>
        </p:txBody>
      </p:sp>
    </p:spTree>
    <p:extLst>
      <p:ext uri="{BB962C8B-B14F-4D97-AF65-F5344CB8AC3E}">
        <p14:creationId xmlns:p14="http://schemas.microsoft.com/office/powerpoint/2010/main" val="72895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870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2640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79608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100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9588" y="0"/>
            <a:ext cx="2284412"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75" y="0"/>
            <a:ext cx="6704013"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579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14C90"/>
          </a:solidFill>
          <a:ln>
            <a:solidFill>
              <a:srgbClr val="263B94"/>
            </a:solidFill>
          </a:ln>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3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371600"/>
          </a:xfrm>
          <a:noFill/>
          <a:ln>
            <a:noFill/>
          </a:ln>
        </p:spPr>
        <p:txBody>
          <a:bodyPr/>
          <a:lstStyle>
            <a:lvl1pPr>
              <a:defRPr>
                <a:solidFill>
                  <a:srgbClr val="263B94"/>
                </a:solidFill>
              </a:defRPr>
            </a:lvl1pPr>
          </a:lstStyle>
          <a:p>
            <a:r>
              <a:rPr lang="en-US" dirty="0"/>
              <a:t>Click to edit Master title style</a:t>
            </a:r>
          </a:p>
        </p:txBody>
      </p:sp>
      <p:sp>
        <p:nvSpPr>
          <p:cNvPr id="3" name="Content Placeholder 2"/>
          <p:cNvSpPr>
            <a:spLocks noGrp="1"/>
          </p:cNvSpPr>
          <p:nvPr>
            <p:ph idx="1"/>
          </p:nvPr>
        </p:nvSpPr>
        <p:spPr>
          <a:xfrm>
            <a:off x="457200" y="3429000"/>
            <a:ext cx="8229600" cy="2697163"/>
          </a:xfrm>
        </p:spPr>
        <p:txBody>
          <a:bodyPr/>
          <a:lstStyle>
            <a:lvl1pPr marL="0" indent="0"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410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2623D4D-6E21-D1B1-3AD6-A13DA7A38CEF}"/>
              </a:ext>
            </a:extLst>
          </p:cNvPr>
          <p:cNvSpPr>
            <a:spLocks noChangeArrowheads="1"/>
          </p:cNvSpPr>
          <p:nvPr userDrawn="1"/>
        </p:nvSpPr>
        <p:spPr bwMode="gray">
          <a:xfrm>
            <a:off x="-9525" y="6400800"/>
            <a:ext cx="9153525" cy="457200"/>
          </a:xfrm>
          <a:prstGeom prst="rect">
            <a:avLst/>
          </a:prstGeom>
          <a:solidFill>
            <a:srgbClr val="214C90"/>
          </a:solidFill>
          <a:ln w="9525">
            <a:solidFill>
              <a:srgbClr val="214C90"/>
            </a:solidFill>
            <a:miter lim="800000"/>
            <a:headEnd/>
            <a:tailEnd/>
          </a:ln>
        </p:spPr>
        <p:txBody>
          <a:bodyPr wrap="none" lIns="0" tIns="0" rIns="0" bIns="0" anchor="ctr"/>
          <a:lstStyle>
            <a:lvl1pPr defTabSz="457200">
              <a:defRPr sz="2400">
                <a:solidFill>
                  <a:schemeClr val="tx1"/>
                </a:solidFill>
                <a:latin typeface="Arial" charset="0"/>
                <a:ea typeface="ＭＳ Ｐゴシック" charset="-128"/>
              </a:defRPr>
            </a:lvl1pPr>
            <a:lvl2pPr marL="37931725" indent="-37474525" defTabSz="457200">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p>
        </p:txBody>
      </p:sp>
      <p:pic>
        <p:nvPicPr>
          <p:cNvPr id="5" name="Picture 8" descr="Pearson_Bound_White">
            <a:extLst>
              <a:ext uri="{FF2B5EF4-FFF2-40B4-BE49-F238E27FC236}">
                <a16:creationId xmlns:a16="http://schemas.microsoft.com/office/drawing/2014/main" id="{67F371CD-5227-FFFF-C4E7-19BE1306FB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1588" y="6400800"/>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earson_Strap_Bound_White">
            <a:extLst>
              <a:ext uri="{FF2B5EF4-FFF2-40B4-BE49-F238E27FC236}">
                <a16:creationId xmlns:a16="http://schemas.microsoft.com/office/drawing/2014/main" id="{37246CD7-5AFC-C571-0EBC-BD67EFB770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6400800"/>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7">
            <a:extLst>
              <a:ext uri="{FF2B5EF4-FFF2-40B4-BE49-F238E27FC236}">
                <a16:creationId xmlns:a16="http://schemas.microsoft.com/office/drawing/2014/main" id="{D238A624-F843-0173-0FBA-7CA4553250D8}"/>
              </a:ext>
            </a:extLst>
          </p:cNvPr>
          <p:cNvSpPr txBox="1">
            <a:spLocks noChangeArrowheads="1"/>
          </p:cNvSpPr>
          <p:nvPr userDrawn="1"/>
        </p:nvSpPr>
        <p:spPr bwMode="auto">
          <a:xfrm>
            <a:off x="4495800" y="6400800"/>
            <a:ext cx="3276600"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900">
                <a:solidFill>
                  <a:schemeClr val="bg1"/>
                </a:solidFill>
                <a:latin typeface="Verdana" charset="0"/>
              </a:rPr>
              <a:t>Copyright © 2017 by Pearson Education, Inc.</a:t>
            </a:r>
          </a:p>
          <a:p>
            <a:pPr algn="r" eaLnBrk="1" hangingPunct="1">
              <a:defRPr/>
            </a:pPr>
            <a:r>
              <a:rPr lang="en-US" altLang="en-US" sz="900">
                <a:solidFill>
                  <a:schemeClr val="bg1"/>
                </a:solidFill>
                <a:latin typeface="Verdana" charset="0"/>
              </a:rPr>
              <a:t>All Rights Reserved.</a:t>
            </a:r>
          </a:p>
        </p:txBody>
      </p:sp>
      <p:sp>
        <p:nvSpPr>
          <p:cNvPr id="8" name="Text Box 47">
            <a:extLst>
              <a:ext uri="{FF2B5EF4-FFF2-40B4-BE49-F238E27FC236}">
                <a16:creationId xmlns:a16="http://schemas.microsoft.com/office/drawing/2014/main" id="{5D74EC02-481E-B71F-D4B8-DEEF574B4C97}"/>
              </a:ext>
            </a:extLst>
          </p:cNvPr>
          <p:cNvSpPr txBox="1">
            <a:spLocks noChangeArrowheads="1"/>
          </p:cNvSpPr>
          <p:nvPr userDrawn="1"/>
        </p:nvSpPr>
        <p:spPr bwMode="auto">
          <a:xfrm>
            <a:off x="1905000" y="6400800"/>
            <a:ext cx="3348038"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900" i="1">
                <a:solidFill>
                  <a:srgbClr val="FFFFFF"/>
                </a:solidFill>
                <a:latin typeface="Verdana" charset="0"/>
              </a:rPr>
              <a:t>Criminal Behavior: A Psychological Approach, </a:t>
            </a:r>
            <a:r>
              <a:rPr lang="en-US" altLang="en-US" sz="900">
                <a:solidFill>
                  <a:srgbClr val="FFFFFF"/>
                </a:solidFill>
                <a:latin typeface="Verdana" charset="0"/>
              </a:rPr>
              <a:t>11e</a:t>
            </a:r>
          </a:p>
          <a:p>
            <a:pPr eaLnBrk="1" hangingPunct="1">
              <a:defRPr/>
            </a:pPr>
            <a:r>
              <a:rPr lang="en-US" altLang="en-US" sz="900">
                <a:solidFill>
                  <a:srgbClr val="FFFFFF"/>
                </a:solidFill>
                <a:latin typeface="Verdana" charset="0"/>
              </a:rPr>
              <a:t>Curt Bartol | Anne Bartol	</a:t>
            </a:r>
          </a:p>
        </p:txBody>
      </p:sp>
      <p:cxnSp>
        <p:nvCxnSpPr>
          <p:cNvPr id="9" name="Straight Connector 7">
            <a:extLst>
              <a:ext uri="{FF2B5EF4-FFF2-40B4-BE49-F238E27FC236}">
                <a16:creationId xmlns:a16="http://schemas.microsoft.com/office/drawing/2014/main" id="{10F1869E-A0F0-94D8-9B58-5D14227634FE}"/>
              </a:ext>
            </a:extLst>
          </p:cNvPr>
          <p:cNvCxnSpPr>
            <a:cxnSpLocks noChangeShapeType="1"/>
          </p:cNvCxnSpPr>
          <p:nvPr/>
        </p:nvCxnSpPr>
        <p:spPr bwMode="auto">
          <a:xfrm>
            <a:off x="0" y="1371600"/>
            <a:ext cx="9156700" cy="0"/>
          </a:xfrm>
          <a:prstGeom prst="line">
            <a:avLst/>
          </a:prstGeom>
          <a:noFill/>
          <a:ln w="19050">
            <a:solidFill>
              <a:srgbClr val="13144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4114800" cy="4525963"/>
          </a:xfrm>
        </p:spPr>
        <p:txBody>
          <a:bodyPr/>
          <a:lstStyle>
            <a:lvl1pPr>
              <a:defRPr sz="2800"/>
            </a:lvl1pPr>
            <a:lvl2pPr>
              <a:defRPr sz="2600"/>
            </a:lvl2pPr>
            <a:lvl3pPr>
              <a:defRPr sz="2400"/>
            </a:lvl3pPr>
            <a:lvl4pPr>
              <a:defRPr sz="22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00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73B55E"/>
            </a:solidFill>
          </a:ln>
        </p:spPr>
        <p:txBody>
          <a:bodyPr/>
          <a:lstStyle/>
          <a:p>
            <a:r>
              <a:rPr lang="en-US"/>
              <a:t>Click to edit Master title style</a:t>
            </a:r>
          </a:p>
        </p:txBody>
      </p:sp>
      <p:sp>
        <p:nvSpPr>
          <p:cNvPr id="3" name="Content Placeholder 2"/>
          <p:cNvSpPr>
            <a:spLocks noGrp="1"/>
          </p:cNvSpPr>
          <p:nvPr>
            <p:ph idx="1"/>
          </p:nvPr>
        </p:nvSpPr>
        <p:spPr>
          <a:xfrm>
            <a:off x="457200" y="5761037"/>
            <a:ext cx="8229600" cy="563563"/>
          </a:xfrm>
        </p:spPr>
        <p:txBody>
          <a:bodyPr anchor="b"/>
          <a:lstStyle>
            <a:lvl1pPr marL="342900" indent="-4763" algn="ctr">
              <a:buNone/>
              <a:tabLst>
                <a:tab pos="7773988" algn="l"/>
              </a:tabLst>
              <a:defRPr sz="1400"/>
            </a:lvl1pPr>
            <a:lvl2pPr algn="ctr">
              <a:buNone/>
              <a:tabLst>
                <a:tab pos="7773988" algn="l"/>
              </a:tabLst>
              <a:defRPr sz="1400"/>
            </a:lvl2pPr>
            <a:lvl3pPr algn="ctr">
              <a:buNone/>
              <a:tabLst>
                <a:tab pos="7773988" algn="l"/>
              </a:tabLst>
              <a:defRPr sz="1400"/>
            </a:lvl3pPr>
            <a:lvl4pPr algn="ctr">
              <a:buNone/>
              <a:tabLst>
                <a:tab pos="7773988" algn="l"/>
              </a:tabLst>
              <a:defRPr sz="1400"/>
            </a:lvl4pPr>
            <a:lvl5pPr algn="ctr">
              <a:buNone/>
              <a:tabLst>
                <a:tab pos="7773988" algn="l"/>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88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73B1B71C-B517-98B8-1A6E-2FA51A1CDC82}"/>
              </a:ext>
            </a:extLst>
          </p:cNvPr>
          <p:cNvSpPr>
            <a:spLocks noChangeArrowheads="1"/>
          </p:cNvSpPr>
          <p:nvPr userDrawn="1"/>
        </p:nvSpPr>
        <p:spPr bwMode="gray">
          <a:xfrm>
            <a:off x="-9525" y="6400800"/>
            <a:ext cx="9153525" cy="457200"/>
          </a:xfrm>
          <a:prstGeom prst="rect">
            <a:avLst/>
          </a:prstGeom>
          <a:solidFill>
            <a:srgbClr val="214C90"/>
          </a:solidFill>
          <a:ln w="9525">
            <a:solidFill>
              <a:srgbClr val="214C90"/>
            </a:solidFill>
            <a:miter lim="800000"/>
            <a:headEnd/>
            <a:tailEnd/>
          </a:ln>
        </p:spPr>
        <p:txBody>
          <a:bodyPr wrap="none" lIns="0" tIns="0" rIns="0" bIns="0" anchor="ctr"/>
          <a:lstStyle>
            <a:lvl1pPr defTabSz="457200">
              <a:defRPr sz="2400">
                <a:solidFill>
                  <a:schemeClr val="tx1"/>
                </a:solidFill>
                <a:latin typeface="Arial" charset="0"/>
                <a:ea typeface="ＭＳ Ｐゴシック" charset="-128"/>
              </a:defRPr>
            </a:lvl1pPr>
            <a:lvl2pPr marL="37931725" indent="-37474525" defTabSz="457200">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p>
        </p:txBody>
      </p:sp>
      <p:pic>
        <p:nvPicPr>
          <p:cNvPr id="4" name="Picture 8" descr="Pearson_Bound_White">
            <a:extLst>
              <a:ext uri="{FF2B5EF4-FFF2-40B4-BE49-F238E27FC236}">
                <a16:creationId xmlns:a16="http://schemas.microsoft.com/office/drawing/2014/main" id="{1C968A4E-6690-F857-B48F-C2BF36CB72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1588" y="6400800"/>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earson_Strap_Bound_White">
            <a:extLst>
              <a:ext uri="{FF2B5EF4-FFF2-40B4-BE49-F238E27FC236}">
                <a16:creationId xmlns:a16="http://schemas.microsoft.com/office/drawing/2014/main" id="{EEDDA2BF-B125-0995-44EA-BB4336BE1E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6400800"/>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7">
            <a:extLst>
              <a:ext uri="{FF2B5EF4-FFF2-40B4-BE49-F238E27FC236}">
                <a16:creationId xmlns:a16="http://schemas.microsoft.com/office/drawing/2014/main" id="{DB7E8795-FD89-9EBE-D0F2-4D448AD02601}"/>
              </a:ext>
            </a:extLst>
          </p:cNvPr>
          <p:cNvSpPr txBox="1">
            <a:spLocks noChangeArrowheads="1"/>
          </p:cNvSpPr>
          <p:nvPr userDrawn="1"/>
        </p:nvSpPr>
        <p:spPr bwMode="auto">
          <a:xfrm>
            <a:off x="4495800" y="6400800"/>
            <a:ext cx="3276600"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900">
                <a:solidFill>
                  <a:schemeClr val="bg1"/>
                </a:solidFill>
                <a:latin typeface="Verdana" charset="0"/>
              </a:rPr>
              <a:t>Copyright © 2017 by Pearson Education, Inc.</a:t>
            </a:r>
          </a:p>
          <a:p>
            <a:pPr algn="r" eaLnBrk="1" hangingPunct="1">
              <a:defRPr/>
            </a:pPr>
            <a:r>
              <a:rPr lang="en-US" altLang="en-US" sz="900">
                <a:solidFill>
                  <a:schemeClr val="bg1"/>
                </a:solidFill>
                <a:latin typeface="Verdana" charset="0"/>
              </a:rPr>
              <a:t>All Rights Reserved.</a:t>
            </a:r>
          </a:p>
        </p:txBody>
      </p:sp>
      <p:sp>
        <p:nvSpPr>
          <p:cNvPr id="7" name="Text Box 47">
            <a:extLst>
              <a:ext uri="{FF2B5EF4-FFF2-40B4-BE49-F238E27FC236}">
                <a16:creationId xmlns:a16="http://schemas.microsoft.com/office/drawing/2014/main" id="{A67DD17A-B33F-415E-834B-2751E4D6C9C8}"/>
              </a:ext>
            </a:extLst>
          </p:cNvPr>
          <p:cNvSpPr txBox="1">
            <a:spLocks noChangeArrowheads="1"/>
          </p:cNvSpPr>
          <p:nvPr userDrawn="1"/>
        </p:nvSpPr>
        <p:spPr bwMode="auto">
          <a:xfrm>
            <a:off x="1905000" y="6400800"/>
            <a:ext cx="3348038"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900" i="1">
                <a:solidFill>
                  <a:srgbClr val="FFFFFF"/>
                </a:solidFill>
                <a:latin typeface="Verdana" charset="0"/>
              </a:rPr>
              <a:t>Criminal Behavior: A Psychological Approach, </a:t>
            </a:r>
            <a:r>
              <a:rPr lang="en-US" altLang="en-US" sz="900">
                <a:solidFill>
                  <a:srgbClr val="FFFFFF"/>
                </a:solidFill>
                <a:latin typeface="Verdana" charset="0"/>
              </a:rPr>
              <a:t>11e</a:t>
            </a:r>
          </a:p>
          <a:p>
            <a:pPr eaLnBrk="1" hangingPunct="1">
              <a:defRPr/>
            </a:pPr>
            <a:r>
              <a:rPr lang="en-US" altLang="en-US" sz="900">
                <a:solidFill>
                  <a:srgbClr val="FFFFFF"/>
                </a:solidFill>
                <a:latin typeface="Verdana" charset="0"/>
              </a:rPr>
              <a:t>Curt Bartol | Anne Bartol	</a:t>
            </a:r>
          </a:p>
        </p:txBody>
      </p:sp>
      <p:cxnSp>
        <p:nvCxnSpPr>
          <p:cNvPr id="8" name="Straight Connector 13">
            <a:extLst>
              <a:ext uri="{FF2B5EF4-FFF2-40B4-BE49-F238E27FC236}">
                <a16:creationId xmlns:a16="http://schemas.microsoft.com/office/drawing/2014/main" id="{327C9765-01D6-EC03-3582-53900349BA04}"/>
              </a:ext>
            </a:extLst>
          </p:cNvPr>
          <p:cNvCxnSpPr>
            <a:cxnSpLocks noChangeShapeType="1"/>
          </p:cNvCxnSpPr>
          <p:nvPr/>
        </p:nvCxnSpPr>
        <p:spPr bwMode="auto">
          <a:xfrm>
            <a:off x="0" y="1371600"/>
            <a:ext cx="9156700" cy="0"/>
          </a:xfrm>
          <a:prstGeom prst="line">
            <a:avLst/>
          </a:prstGeom>
          <a:noFill/>
          <a:ln w="19050">
            <a:solidFill>
              <a:srgbClr val="13144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816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0559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237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885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215FE917-E064-6DBE-C77B-D464A66EBAB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13">
            <a:extLst>
              <a:ext uri="{FF2B5EF4-FFF2-40B4-BE49-F238E27FC236}">
                <a16:creationId xmlns:a16="http://schemas.microsoft.com/office/drawing/2014/main" id="{C666A83C-8EDF-AC10-9A1D-B7EC331DBD10}"/>
              </a:ext>
            </a:extLst>
          </p:cNvPr>
          <p:cNvSpPr>
            <a:spLocks noGrp="1" noChangeArrowheads="1"/>
          </p:cNvSpPr>
          <p:nvPr>
            <p:ph type="title"/>
          </p:nvPr>
        </p:nvSpPr>
        <p:spPr bwMode="auto">
          <a:xfrm>
            <a:off x="0" y="0"/>
            <a:ext cx="9163050" cy="1371600"/>
          </a:xfrm>
          <a:prstGeom prst="rect">
            <a:avLst/>
          </a:prstGeom>
          <a:solidFill>
            <a:srgbClr val="214C90"/>
          </a:solidFill>
          <a:ln w="9525">
            <a:solidFill>
              <a:srgbClr val="263B94"/>
            </a:solid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 name="Rectangle 5">
            <a:extLst>
              <a:ext uri="{FF2B5EF4-FFF2-40B4-BE49-F238E27FC236}">
                <a16:creationId xmlns:a16="http://schemas.microsoft.com/office/drawing/2014/main" id="{3807A09E-EC4C-F172-D181-E55C0F6D43C5}"/>
              </a:ext>
            </a:extLst>
          </p:cNvPr>
          <p:cNvSpPr>
            <a:spLocks noChangeArrowheads="1"/>
          </p:cNvSpPr>
          <p:nvPr userDrawn="1"/>
        </p:nvSpPr>
        <p:spPr bwMode="gray">
          <a:xfrm>
            <a:off x="-9525" y="6400800"/>
            <a:ext cx="9153525" cy="457200"/>
          </a:xfrm>
          <a:prstGeom prst="rect">
            <a:avLst/>
          </a:prstGeom>
          <a:solidFill>
            <a:srgbClr val="214C90"/>
          </a:solidFill>
          <a:ln w="9525">
            <a:solidFill>
              <a:srgbClr val="214C90"/>
            </a:solidFill>
            <a:miter lim="800000"/>
            <a:headEnd/>
            <a:tailEnd/>
          </a:ln>
        </p:spPr>
        <p:txBody>
          <a:bodyPr wrap="none" lIns="0" tIns="0" rIns="0" bIns="0" anchor="ctr"/>
          <a:lstStyle>
            <a:lvl1pPr defTabSz="457200">
              <a:defRPr sz="2400">
                <a:solidFill>
                  <a:schemeClr val="tx1"/>
                </a:solidFill>
                <a:latin typeface="Arial" charset="0"/>
                <a:ea typeface="ＭＳ Ｐゴシック" charset="-128"/>
              </a:defRPr>
            </a:lvl1pPr>
            <a:lvl2pPr marL="37931725" indent="-37474525" defTabSz="457200">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p>
        </p:txBody>
      </p:sp>
      <p:pic>
        <p:nvPicPr>
          <p:cNvPr id="1029" name="Picture 8" descr="Pearson_Bound_White">
            <a:extLst>
              <a:ext uri="{FF2B5EF4-FFF2-40B4-BE49-F238E27FC236}">
                <a16:creationId xmlns:a16="http://schemas.microsoft.com/office/drawing/2014/main" id="{D2BDB401-FB05-DF29-6AFE-47A7C027075D}"/>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21588" y="6400800"/>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Pearson_Strap_Bound_White">
            <a:extLst>
              <a:ext uri="{FF2B5EF4-FFF2-40B4-BE49-F238E27FC236}">
                <a16:creationId xmlns:a16="http://schemas.microsoft.com/office/drawing/2014/main" id="{D96F90AB-0C14-9330-56A0-081685673D01}"/>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175" y="6400800"/>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47">
            <a:extLst>
              <a:ext uri="{FF2B5EF4-FFF2-40B4-BE49-F238E27FC236}">
                <a16:creationId xmlns:a16="http://schemas.microsoft.com/office/drawing/2014/main" id="{BAAC8AD4-B32D-A17A-749E-70B233D3FF91}"/>
              </a:ext>
            </a:extLst>
          </p:cNvPr>
          <p:cNvSpPr txBox="1">
            <a:spLocks noChangeArrowheads="1"/>
          </p:cNvSpPr>
          <p:nvPr userDrawn="1"/>
        </p:nvSpPr>
        <p:spPr bwMode="auto">
          <a:xfrm>
            <a:off x="4495800" y="6400800"/>
            <a:ext cx="3276600"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900">
                <a:solidFill>
                  <a:schemeClr val="bg1"/>
                </a:solidFill>
                <a:latin typeface="Verdana" charset="0"/>
              </a:rPr>
              <a:t>Copyright © 2017 by Pearson Education, Inc.</a:t>
            </a:r>
          </a:p>
          <a:p>
            <a:pPr algn="r" eaLnBrk="1" hangingPunct="1">
              <a:defRPr/>
            </a:pPr>
            <a:r>
              <a:rPr lang="en-US" altLang="en-US" sz="900">
                <a:solidFill>
                  <a:schemeClr val="bg1"/>
                </a:solidFill>
                <a:latin typeface="Verdana" charset="0"/>
              </a:rPr>
              <a:t>All Rights Reserved.</a:t>
            </a:r>
          </a:p>
        </p:txBody>
      </p:sp>
      <p:sp>
        <p:nvSpPr>
          <p:cNvPr id="23" name="Text Box 47">
            <a:extLst>
              <a:ext uri="{FF2B5EF4-FFF2-40B4-BE49-F238E27FC236}">
                <a16:creationId xmlns:a16="http://schemas.microsoft.com/office/drawing/2014/main" id="{9941F94B-DB0D-73E7-4C9B-E989EF2076F8}"/>
              </a:ext>
            </a:extLst>
          </p:cNvPr>
          <p:cNvSpPr txBox="1">
            <a:spLocks noChangeArrowheads="1"/>
          </p:cNvSpPr>
          <p:nvPr userDrawn="1"/>
        </p:nvSpPr>
        <p:spPr bwMode="auto">
          <a:xfrm>
            <a:off x="1905000" y="6400800"/>
            <a:ext cx="3348038" cy="457200"/>
          </a:xfrm>
          <a:prstGeom prst="rect">
            <a:avLst/>
          </a:prstGeom>
          <a:noFill/>
          <a:ln>
            <a:noFill/>
          </a:ln>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900" i="1">
                <a:solidFill>
                  <a:srgbClr val="FFFFFF"/>
                </a:solidFill>
                <a:latin typeface="Verdana" charset="0"/>
              </a:rPr>
              <a:t>Criminal Behavior: A Psychological Approach, </a:t>
            </a:r>
            <a:r>
              <a:rPr lang="en-US" altLang="en-US" sz="900">
                <a:solidFill>
                  <a:srgbClr val="FFFFFF"/>
                </a:solidFill>
                <a:latin typeface="Verdana" charset="0"/>
              </a:rPr>
              <a:t>11e</a:t>
            </a:r>
          </a:p>
          <a:p>
            <a:pPr eaLnBrk="1" hangingPunct="1">
              <a:defRPr/>
            </a:pPr>
            <a:r>
              <a:rPr lang="en-US" altLang="en-US" sz="900">
                <a:solidFill>
                  <a:srgbClr val="FFFFFF"/>
                </a:solidFill>
                <a:latin typeface="Verdana" charset="0"/>
              </a:rPr>
              <a:t>Curt Bartol | Anne Bartol	</a:t>
            </a:r>
          </a:p>
        </p:txBody>
      </p:sp>
    </p:spTree>
  </p:cSld>
  <p:clrMap bg1="lt1" tx1="dk1" bg2="lt2" tx2="dk2" accent1="accent1" accent2="accent2" accent3="accent3" accent4="accent4" accent5="accent5" accent6="accent6" hlink="hlink" folHlink="folHlink"/>
  <p:sldLayoutIdLst>
    <p:sldLayoutId id="2147484675" r:id="rId1"/>
    <p:sldLayoutId id="2147484661" r:id="rId2"/>
    <p:sldLayoutId id="2147484662" r:id="rId3"/>
    <p:sldLayoutId id="2147484676" r:id="rId4"/>
    <p:sldLayoutId id="2147484663" r:id="rId5"/>
    <p:sldLayoutId id="2147484677" r:id="rId6"/>
    <p:sldLayoutId id="2147484664" r:id="rId7"/>
    <p:sldLayoutId id="2147484665" r:id="rId8"/>
    <p:sldLayoutId id="2147484666" r:id="rId9"/>
    <p:sldLayoutId id="2147484667" r:id="rId10"/>
    <p:sldLayoutId id="2147484668" r:id="rId11"/>
    <p:sldLayoutId id="2147484669" r:id="rId12"/>
    <p:sldLayoutId id="2147484670" r:id="rId13"/>
    <p:sldLayoutId id="2147484671" r:id="rId14"/>
    <p:sldLayoutId id="2147484672" r:id="rId15"/>
    <p:sldLayoutId id="2147484673" r:id="rId16"/>
    <p:sldLayoutId id="2147484674" r:id="rId17"/>
  </p:sldLayoutIdLst>
  <p:txStyles>
    <p:titleStyle>
      <a:lvl1pPr algn="ctr" rtl="0" eaLnBrk="0" fontAlgn="base" hangingPunct="0">
        <a:spcBef>
          <a:spcPct val="0"/>
        </a:spcBef>
        <a:spcAft>
          <a:spcPct val="0"/>
        </a:spcAft>
        <a:defRPr sz="4000">
          <a:solidFill>
            <a:srgbClr val="FFFFFF"/>
          </a:solidFill>
          <a:latin typeface="Verdana"/>
          <a:ea typeface="+mj-ea"/>
          <a:cs typeface="ＭＳ Ｐゴシック" charset="-128"/>
        </a:defRPr>
      </a:lvl1pPr>
      <a:lvl2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Verdana" charset="0"/>
          <a:ea typeface="ＭＳ Ｐゴシック" charset="-128"/>
          <a:cs typeface="ＭＳ Ｐゴシック" charset="-128"/>
        </a:defRPr>
      </a:lvl2pPr>
      <a:lvl3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Verdana" charset="0"/>
          <a:ea typeface="ＭＳ Ｐゴシック" charset="-128"/>
          <a:cs typeface="ＭＳ Ｐゴシック" charset="-128"/>
        </a:defRPr>
      </a:lvl3pPr>
      <a:lvl4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Verdana" charset="0"/>
          <a:ea typeface="ＭＳ Ｐゴシック" charset="-128"/>
          <a:cs typeface="ＭＳ Ｐゴシック" charset="-128"/>
        </a:defRPr>
      </a:lvl4pPr>
      <a:lvl5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Verdana" charset="0"/>
          <a:ea typeface="ＭＳ Ｐゴシック" charset="-128"/>
          <a:cs typeface="ＭＳ Ｐゴシック" charset="-128"/>
        </a:defRPr>
      </a:lvl5pPr>
      <a:lvl6pPr marL="4572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263B94"/>
        </a:buClr>
        <a:buFont typeface="Times" panose="02020603050405020304" charset="0"/>
        <a:buChar char="•"/>
        <a:defRPr sz="3000">
          <a:solidFill>
            <a:schemeClr val="tx1"/>
          </a:solidFill>
          <a:latin typeface="Verdana"/>
          <a:ea typeface="+mn-ea"/>
          <a:cs typeface="ＭＳ Ｐゴシック" charset="-128"/>
        </a:defRPr>
      </a:lvl1pPr>
      <a:lvl2pPr marL="742950" indent="-285750" algn="l" rtl="0" eaLnBrk="0" fontAlgn="base" hangingPunct="0">
        <a:spcBef>
          <a:spcPct val="20000"/>
        </a:spcBef>
        <a:spcAft>
          <a:spcPct val="0"/>
        </a:spcAft>
        <a:buClr>
          <a:srgbClr val="263B94"/>
        </a:buClr>
        <a:buChar char="–"/>
        <a:defRPr sz="2800">
          <a:solidFill>
            <a:schemeClr val="tx1"/>
          </a:solidFill>
          <a:latin typeface="Verdana"/>
          <a:ea typeface="+mn-ea"/>
          <a:cs typeface="ＭＳ Ｐゴシック" charset="-128"/>
        </a:defRPr>
      </a:lvl2pPr>
      <a:lvl3pPr marL="1085850" indent="-228600" algn="l" rtl="0" eaLnBrk="0" fontAlgn="base" hangingPunct="0">
        <a:spcBef>
          <a:spcPct val="20000"/>
        </a:spcBef>
        <a:spcAft>
          <a:spcPct val="0"/>
        </a:spcAft>
        <a:buClr>
          <a:srgbClr val="263B94"/>
        </a:buClr>
        <a:buFont typeface="Wingdings" pitchFamily="2" charset="2"/>
        <a:buChar char="§"/>
        <a:defRPr sz="2600">
          <a:solidFill>
            <a:schemeClr val="tx1"/>
          </a:solidFill>
          <a:latin typeface="Verdana"/>
          <a:ea typeface="+mn-ea"/>
          <a:cs typeface="ＭＳ Ｐゴシック" charset="-128"/>
        </a:defRPr>
      </a:lvl3pPr>
      <a:lvl4pPr marL="1428750" indent="-228600" algn="l" rtl="0" eaLnBrk="0" fontAlgn="base" hangingPunct="0">
        <a:spcBef>
          <a:spcPct val="20000"/>
        </a:spcBef>
        <a:spcAft>
          <a:spcPct val="0"/>
        </a:spcAft>
        <a:buClr>
          <a:srgbClr val="263B94"/>
        </a:buClr>
        <a:buChar char="–"/>
        <a:defRPr sz="2400">
          <a:solidFill>
            <a:schemeClr val="tx1"/>
          </a:solidFill>
          <a:latin typeface="Verdana"/>
          <a:ea typeface="+mn-ea"/>
          <a:cs typeface="ＭＳ Ｐゴシック" charset="-128"/>
        </a:defRPr>
      </a:lvl4pPr>
      <a:lvl5pPr marL="1771650" indent="-228600" algn="l" rtl="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a:ea typeface="+mn-ea"/>
          <a:cs typeface="ＭＳ Ｐゴシック" charset="-128"/>
        </a:defRPr>
      </a:lvl5pPr>
      <a:lvl6pPr marL="2228850" indent="-228600" algn="l" rtl="0" eaLnBrk="1" fontAlgn="base" hangingPunct="1">
        <a:spcBef>
          <a:spcPct val="20000"/>
        </a:spcBef>
        <a:spcAft>
          <a:spcPct val="0"/>
        </a:spcAft>
        <a:buClr>
          <a:srgbClr val="2D5E2F"/>
        </a:buClr>
        <a:buFont typeface="Times" charset="0"/>
        <a:buChar char="•"/>
        <a:defRPr sz="2000">
          <a:solidFill>
            <a:schemeClr val="tx1"/>
          </a:solidFill>
          <a:latin typeface="+mn-lt"/>
          <a:ea typeface="+mn-ea"/>
        </a:defRPr>
      </a:lvl6pPr>
      <a:lvl7pPr marL="2686050" indent="-228600" algn="l" rtl="0" eaLnBrk="1" fontAlgn="base" hangingPunct="1">
        <a:spcBef>
          <a:spcPct val="20000"/>
        </a:spcBef>
        <a:spcAft>
          <a:spcPct val="0"/>
        </a:spcAft>
        <a:buClr>
          <a:srgbClr val="2D5E2F"/>
        </a:buClr>
        <a:buFont typeface="Times" charset="0"/>
        <a:buChar char="•"/>
        <a:defRPr sz="2000">
          <a:solidFill>
            <a:schemeClr val="tx1"/>
          </a:solidFill>
          <a:latin typeface="+mn-lt"/>
          <a:ea typeface="+mn-ea"/>
        </a:defRPr>
      </a:lvl7pPr>
      <a:lvl8pPr marL="3143250" indent="-228600" algn="l" rtl="0" eaLnBrk="1" fontAlgn="base" hangingPunct="1">
        <a:spcBef>
          <a:spcPct val="20000"/>
        </a:spcBef>
        <a:spcAft>
          <a:spcPct val="0"/>
        </a:spcAft>
        <a:buClr>
          <a:srgbClr val="2D5E2F"/>
        </a:buClr>
        <a:buFont typeface="Times" charset="0"/>
        <a:buChar char="•"/>
        <a:defRPr sz="2000">
          <a:solidFill>
            <a:schemeClr val="tx1"/>
          </a:solidFill>
          <a:latin typeface="+mn-lt"/>
          <a:ea typeface="+mn-ea"/>
        </a:defRPr>
      </a:lvl8pPr>
      <a:lvl9pPr marL="3600450" indent="-228600" algn="l" rtl="0" eaLnBrk="1" fontAlgn="base" hangingPunct="1">
        <a:spcBef>
          <a:spcPct val="20000"/>
        </a:spcBef>
        <a:spcAft>
          <a:spcPct val="0"/>
        </a:spcAft>
        <a:buClr>
          <a:srgbClr val="2D5E2F"/>
        </a:buClr>
        <a:buFont typeface="Time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isuEPzqxZak?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mrgokIbGGNY?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q1fsysGy_hM?feature=oembe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isuEPzqxZak" TargetMode="External"/><Relationship Id="rId7" Type="http://schemas.openxmlformats.org/officeDocument/2006/relationships/hyperlink" Target="https://www.parentingforbrain.com/coercive-cycle/" TargetMode="External"/><Relationship Id="rId2" Type="http://schemas.openxmlformats.org/officeDocument/2006/relationships/hyperlink" Target="https://www.youtube.com/watch?v=D9RwqR7FIjc" TargetMode="External"/><Relationship Id="rId1" Type="http://schemas.openxmlformats.org/officeDocument/2006/relationships/slideLayout" Target="../slideLayouts/slideLayout2.xml"/><Relationship Id="rId6" Type="http://schemas.openxmlformats.org/officeDocument/2006/relationships/hyperlink" Target="https://virginiarules.org/varules_topics/alcohol-tobacco-and-marijuana/" TargetMode="External"/><Relationship Id="rId5" Type="http://schemas.openxmlformats.org/officeDocument/2006/relationships/hyperlink" Target="https://www.youtube.com/watch?v=mrgokIbGGNY" TargetMode="External"/><Relationship Id="rId4" Type="http://schemas.openxmlformats.org/officeDocument/2006/relationships/hyperlink" Target="https://www.youtube.com/watch?v=q1fsysGy_h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D9RwqR7FIjc?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81B2C14-F2F8-DE81-4F5D-0935F00D0387}"/>
              </a:ext>
            </a:extLst>
          </p:cNvPr>
          <p:cNvSpPr>
            <a:spLocks noChangeArrowheads="1"/>
          </p:cNvSpPr>
          <p:nvPr/>
        </p:nvSpPr>
        <p:spPr bwMode="auto">
          <a:xfrm>
            <a:off x="4572000" y="3810000"/>
            <a:ext cx="3810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263B94"/>
              </a:buClr>
              <a:buFont typeface="Times" panose="02020603050405020304" charset="0"/>
              <a:buChar char="•"/>
              <a:defRPr sz="30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lr>
                <a:srgbClr val="263B94"/>
              </a:buClr>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263B94"/>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263B94"/>
              </a:buClr>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9pPr>
          </a:lstStyle>
          <a:p>
            <a:pPr>
              <a:spcBef>
                <a:spcPct val="0"/>
              </a:spcBef>
              <a:buClrTx/>
              <a:buFontTx/>
              <a:buNone/>
            </a:pPr>
            <a:r>
              <a:rPr lang="en-US" altLang="en-US" sz="2800"/>
              <a:t>Juvenile Delinquency</a:t>
            </a:r>
          </a:p>
        </p:txBody>
      </p:sp>
      <p:sp>
        <p:nvSpPr>
          <p:cNvPr id="6147" name="Text Box 6">
            <a:extLst>
              <a:ext uri="{FF2B5EF4-FFF2-40B4-BE49-F238E27FC236}">
                <a16:creationId xmlns:a16="http://schemas.microsoft.com/office/drawing/2014/main" id="{62C02E8E-3622-945D-D48F-F2D5BABFC2EF}"/>
              </a:ext>
            </a:extLst>
          </p:cNvPr>
          <p:cNvSpPr txBox="1">
            <a:spLocks noChangeArrowheads="1"/>
          </p:cNvSpPr>
          <p:nvPr/>
        </p:nvSpPr>
        <p:spPr bwMode="auto">
          <a:xfrm>
            <a:off x="6248400" y="2559050"/>
            <a:ext cx="7223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63B94"/>
              </a:buClr>
              <a:buFont typeface="Times" panose="02020603050405020304" charset="0"/>
              <a:buChar char="•"/>
              <a:defRPr sz="30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lr>
                <a:srgbClr val="263B94"/>
              </a:buClr>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263B94"/>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263B94"/>
              </a:buClr>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263B94"/>
              </a:buClr>
              <a:buFont typeface="Times" panose="02020603050405020304" charset="0"/>
              <a:buChar char="•"/>
              <a:defRPr sz="2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r>
              <a:rPr lang="en-US" altLang="en-US" sz="6600">
                <a:solidFill>
                  <a:srgbClr val="000000"/>
                </a:solidFill>
              </a:rPr>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6540048-B72D-7C13-7440-F1883399BC3B}"/>
              </a:ext>
            </a:extLst>
          </p:cNvPr>
          <p:cNvSpPr>
            <a:spLocks noGrp="1" noChangeArrowheads="1"/>
          </p:cNvSpPr>
          <p:nvPr>
            <p:ph type="title"/>
          </p:nvPr>
        </p:nvSpPr>
        <p:spPr/>
        <p:txBody>
          <a:bodyPr/>
          <a:lstStyle/>
          <a:p>
            <a:r>
              <a:rPr lang="en-US" altLang="en-US" dirty="0">
                <a:latin typeface="Verdana" panose="020B0604030504040204" pitchFamily="34" charset="0"/>
              </a:rPr>
              <a:t>Status Offenses</a:t>
            </a:r>
          </a:p>
        </p:txBody>
      </p:sp>
      <p:pic>
        <p:nvPicPr>
          <p:cNvPr id="2" name="Online Media 1" descr="What is a Status Offense?">
            <a:hlinkClick r:id="" action="ppaction://media"/>
            <a:extLst>
              <a:ext uri="{FF2B5EF4-FFF2-40B4-BE49-F238E27FC236}">
                <a16:creationId xmlns:a16="http://schemas.microsoft.com/office/drawing/2014/main" id="{EB4556D7-EC52-8018-45CB-16EC63CAA8DF}"/>
              </a:ext>
            </a:extLst>
          </p:cNvPr>
          <p:cNvPicPr>
            <a:picLocks noGrp="1" noRot="1" noChangeAspect="1"/>
          </p:cNvPicPr>
          <p:nvPr>
            <p:ph idx="1"/>
            <a:videoFile r:link="rId1"/>
          </p:nvPr>
        </p:nvPicPr>
        <p:blipFill>
          <a:blip r:embed="rId3"/>
          <a:stretch>
            <a:fillRect/>
          </a:stretch>
        </p:blipFill>
        <p:spPr>
          <a:xfrm>
            <a:off x="566738" y="1600200"/>
            <a:ext cx="8010525" cy="4525963"/>
          </a:xfrm>
          <a:prstGeom prst="rect">
            <a:avLst/>
          </a:prstGeom>
        </p:spPr>
      </p:pic>
    </p:spTree>
    <p:extLst>
      <p:ext uri="{BB962C8B-B14F-4D97-AF65-F5344CB8AC3E}">
        <p14:creationId xmlns:p14="http://schemas.microsoft.com/office/powerpoint/2010/main" val="1797598063"/>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6540048-B72D-7C13-7440-F1883399BC3B}"/>
              </a:ext>
            </a:extLst>
          </p:cNvPr>
          <p:cNvSpPr>
            <a:spLocks noGrp="1" noChangeArrowheads="1"/>
          </p:cNvSpPr>
          <p:nvPr>
            <p:ph type="title"/>
          </p:nvPr>
        </p:nvSpPr>
        <p:spPr/>
        <p:txBody>
          <a:bodyPr/>
          <a:lstStyle/>
          <a:p>
            <a:r>
              <a:rPr lang="en-US" altLang="en-US" dirty="0">
                <a:latin typeface="Verdana" panose="020B0604030504040204" pitchFamily="34" charset="0"/>
              </a:rPr>
              <a:t>Status Offenses</a:t>
            </a:r>
          </a:p>
        </p:txBody>
      </p:sp>
      <p:sp>
        <p:nvSpPr>
          <p:cNvPr id="14339" name="Content Placeholder 2">
            <a:extLst>
              <a:ext uri="{FF2B5EF4-FFF2-40B4-BE49-F238E27FC236}">
                <a16:creationId xmlns:a16="http://schemas.microsoft.com/office/drawing/2014/main" id="{95FFFE28-7D26-C9AF-4A2A-7A8F52AAA8CD}"/>
              </a:ext>
            </a:extLst>
          </p:cNvPr>
          <p:cNvSpPr>
            <a:spLocks noGrp="1" noChangeArrowheads="1"/>
          </p:cNvSpPr>
          <p:nvPr>
            <p:ph idx="1"/>
          </p:nvPr>
        </p:nvSpPr>
        <p:spPr>
          <a:xfrm>
            <a:off x="457200" y="1447800"/>
            <a:ext cx="8229600" cy="4678363"/>
          </a:xfrm>
        </p:spPr>
        <p:txBody>
          <a:bodyPr/>
          <a:lstStyle/>
          <a:p>
            <a:r>
              <a:rPr lang="en-US" altLang="en-US" dirty="0">
                <a:latin typeface="Verdana" panose="020B0604030504040204" pitchFamily="34" charset="0"/>
              </a:rPr>
              <a:t>Status offenses</a:t>
            </a:r>
          </a:p>
          <a:p>
            <a:pPr lvl="1"/>
            <a:r>
              <a:rPr lang="en-US" altLang="en-US" sz="2400" dirty="0">
                <a:latin typeface="Verdana" panose="020B0604030504040204" pitchFamily="34" charset="0"/>
              </a:rPr>
              <a:t>Acts that only juveniles can commit</a:t>
            </a:r>
          </a:p>
          <a:p>
            <a:pPr lvl="2"/>
            <a:r>
              <a:rPr lang="en-US" altLang="en-US" sz="2400" dirty="0">
                <a:latin typeface="Verdana" panose="020B0604030504040204" pitchFamily="34" charset="0"/>
              </a:rPr>
              <a:t>Typically handled in juvenile or family court</a:t>
            </a:r>
          </a:p>
          <a:p>
            <a:pPr lvl="1"/>
            <a:r>
              <a:rPr lang="en-US" altLang="en-US" sz="2400" dirty="0">
                <a:latin typeface="Verdana" panose="020B0604030504040204" pitchFamily="34" charset="0"/>
              </a:rPr>
              <a:t>National Center for Juvenile Justice</a:t>
            </a:r>
          </a:p>
          <a:p>
            <a:pPr lvl="2"/>
            <a:r>
              <a:rPr lang="en-US" altLang="en-US" sz="2400" dirty="0">
                <a:latin typeface="Verdana" panose="020B0604030504040204" pitchFamily="34" charset="0"/>
              </a:rPr>
              <a:t>Running away</a:t>
            </a:r>
          </a:p>
          <a:p>
            <a:pPr lvl="2"/>
            <a:r>
              <a:rPr lang="en-US" altLang="en-US" sz="2400" dirty="0">
                <a:latin typeface="Verdana" panose="020B0604030504040204" pitchFamily="34" charset="0"/>
              </a:rPr>
              <a:t>Truancy</a:t>
            </a:r>
          </a:p>
          <a:p>
            <a:pPr lvl="2"/>
            <a:r>
              <a:rPr lang="en-US" altLang="en-US" sz="2400" dirty="0">
                <a:latin typeface="Verdana" panose="020B0604030504040204" pitchFamily="34" charset="0"/>
              </a:rPr>
              <a:t>Ungovernability</a:t>
            </a:r>
          </a:p>
          <a:p>
            <a:pPr marL="857250" lvl="2" indent="0">
              <a:buNone/>
            </a:pPr>
            <a:r>
              <a:rPr lang="en-US" altLang="en-US" sz="2400" dirty="0">
                <a:latin typeface="Verdana" panose="020B0604030504040204" pitchFamily="34" charset="0"/>
              </a:rPr>
              <a:t> </a:t>
            </a:r>
          </a:p>
        </p:txBody>
      </p:sp>
    </p:spTree>
    <p:extLst>
      <p:ext uri="{BB962C8B-B14F-4D97-AF65-F5344CB8AC3E}">
        <p14:creationId xmlns:p14="http://schemas.microsoft.com/office/powerpoint/2010/main" val="2017436019"/>
      </p:ext>
    </p:extLst>
  </p:cSld>
  <p:clrMapOvr>
    <a:masterClrMapping/>
  </p:clrMapOvr>
  <p:transition advTm="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6540048-B72D-7C13-7440-F1883399BC3B}"/>
              </a:ext>
            </a:extLst>
          </p:cNvPr>
          <p:cNvSpPr>
            <a:spLocks noGrp="1" noChangeArrowheads="1"/>
          </p:cNvSpPr>
          <p:nvPr>
            <p:ph type="title"/>
          </p:nvPr>
        </p:nvSpPr>
        <p:spPr/>
        <p:txBody>
          <a:bodyPr/>
          <a:lstStyle/>
          <a:p>
            <a:r>
              <a:rPr lang="en-US" altLang="en-US" dirty="0">
                <a:latin typeface="Verdana" panose="020B0604030504040204" pitchFamily="34" charset="0"/>
              </a:rPr>
              <a:t>Status Offenses</a:t>
            </a:r>
          </a:p>
        </p:txBody>
      </p:sp>
      <p:sp>
        <p:nvSpPr>
          <p:cNvPr id="14339" name="Content Placeholder 2">
            <a:extLst>
              <a:ext uri="{FF2B5EF4-FFF2-40B4-BE49-F238E27FC236}">
                <a16:creationId xmlns:a16="http://schemas.microsoft.com/office/drawing/2014/main" id="{95FFFE28-7D26-C9AF-4A2A-7A8F52AAA8CD}"/>
              </a:ext>
            </a:extLst>
          </p:cNvPr>
          <p:cNvSpPr>
            <a:spLocks noGrp="1" noChangeArrowheads="1"/>
          </p:cNvSpPr>
          <p:nvPr>
            <p:ph idx="1"/>
          </p:nvPr>
        </p:nvSpPr>
        <p:spPr>
          <a:xfrm>
            <a:off x="457200" y="1371600"/>
            <a:ext cx="8229600" cy="4754563"/>
          </a:xfrm>
        </p:spPr>
        <p:txBody>
          <a:bodyPr/>
          <a:lstStyle/>
          <a:p>
            <a:r>
              <a:rPr lang="en-US" altLang="en-US" dirty="0">
                <a:latin typeface="Verdana" panose="020B0604030504040204" pitchFamily="34" charset="0"/>
              </a:rPr>
              <a:t>Status offenses</a:t>
            </a:r>
          </a:p>
          <a:p>
            <a:pPr lvl="2"/>
            <a:r>
              <a:rPr lang="en-US" altLang="en-US" sz="2400" dirty="0">
                <a:latin typeface="Verdana" panose="020B0604030504040204" pitchFamily="34" charset="0"/>
              </a:rPr>
              <a:t>Underage liquor law violations:  Is this really a status offense?  Or is it a criminal violation?</a:t>
            </a:r>
          </a:p>
          <a:p>
            <a:pPr lvl="2"/>
            <a:r>
              <a:rPr lang="en-US" sz="2400" b="0" i="0" u="none" strike="noStrike" dirty="0">
                <a:solidFill>
                  <a:srgbClr val="202124"/>
                </a:solidFill>
                <a:effectLst/>
                <a:latin typeface="+mn-lt"/>
              </a:rPr>
              <a:t>According to Code of Virginia §4.1-305(C), 16.1-278.9 and 16.1-278.8: </a:t>
            </a:r>
            <a:r>
              <a:rPr lang="en-US" sz="2400" b="1" i="0" u="none" strike="noStrike" dirty="0">
                <a:solidFill>
                  <a:srgbClr val="202124"/>
                </a:solidFill>
                <a:effectLst/>
                <a:latin typeface="+mn-lt"/>
              </a:rPr>
              <a:t>It is illegal for anyone under 21 to possess any alcoholic beverage</a:t>
            </a:r>
            <a:r>
              <a:rPr lang="en-US" sz="2400" b="0" i="0" u="none" strike="noStrike" dirty="0">
                <a:solidFill>
                  <a:srgbClr val="202124"/>
                </a:solidFill>
                <a:effectLst/>
                <a:latin typeface="+mn-lt"/>
              </a:rPr>
              <a:t>. Violators are guilty of a Class 1 misdemeanor and face a fine of up to $2,500 and/or a year in jail if convicted.</a:t>
            </a:r>
            <a:r>
              <a:rPr lang="en-US" altLang="en-US" sz="2400" dirty="0">
                <a:latin typeface="+mn-lt"/>
              </a:rPr>
              <a:t>  </a:t>
            </a:r>
          </a:p>
        </p:txBody>
      </p:sp>
    </p:spTree>
    <p:extLst>
      <p:ext uri="{BB962C8B-B14F-4D97-AF65-F5344CB8AC3E}">
        <p14:creationId xmlns:p14="http://schemas.microsoft.com/office/powerpoint/2010/main" val="107626339"/>
      </p:ext>
    </p:extLst>
  </p:cSld>
  <p:clrMapOvr>
    <a:masterClrMapping/>
  </p:clrMapOvr>
  <p:transition advTm="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6540048-B72D-7C13-7440-F1883399BC3B}"/>
              </a:ext>
            </a:extLst>
          </p:cNvPr>
          <p:cNvSpPr>
            <a:spLocks noGrp="1" noChangeArrowheads="1"/>
          </p:cNvSpPr>
          <p:nvPr>
            <p:ph type="title"/>
          </p:nvPr>
        </p:nvSpPr>
        <p:spPr/>
        <p:txBody>
          <a:bodyPr/>
          <a:lstStyle/>
          <a:p>
            <a:r>
              <a:rPr lang="en-US" altLang="en-US" dirty="0">
                <a:latin typeface="Verdana" panose="020B0604030504040204" pitchFamily="34" charset="0"/>
              </a:rPr>
              <a:t>Status Offenses</a:t>
            </a:r>
          </a:p>
        </p:txBody>
      </p:sp>
      <p:sp>
        <p:nvSpPr>
          <p:cNvPr id="14339" name="Content Placeholder 2">
            <a:extLst>
              <a:ext uri="{FF2B5EF4-FFF2-40B4-BE49-F238E27FC236}">
                <a16:creationId xmlns:a16="http://schemas.microsoft.com/office/drawing/2014/main" id="{95FFFE28-7D26-C9AF-4A2A-7A8F52AAA8CD}"/>
              </a:ext>
            </a:extLst>
          </p:cNvPr>
          <p:cNvSpPr>
            <a:spLocks noGrp="1" noChangeArrowheads="1"/>
          </p:cNvSpPr>
          <p:nvPr>
            <p:ph idx="1"/>
          </p:nvPr>
        </p:nvSpPr>
        <p:spPr>
          <a:xfrm>
            <a:off x="457200" y="1371600"/>
            <a:ext cx="8229600" cy="4754563"/>
          </a:xfrm>
        </p:spPr>
        <p:txBody>
          <a:bodyPr/>
          <a:lstStyle/>
          <a:p>
            <a:r>
              <a:rPr lang="en-US" altLang="en-US" dirty="0">
                <a:latin typeface="Verdana" panose="020B0604030504040204" pitchFamily="34" charset="0"/>
              </a:rPr>
              <a:t>Status offenses</a:t>
            </a:r>
          </a:p>
          <a:p>
            <a:pPr marL="1143000" lvl="2" indent="-342900"/>
            <a:r>
              <a:rPr lang="en-US" altLang="en-US" sz="2400" dirty="0">
                <a:latin typeface="Verdana" panose="020B0604030504040204" pitchFamily="34" charset="0"/>
              </a:rPr>
              <a:t>Similar to alcohol violations are tobacco violations, driver licensing laws that lead to unlicensed driving and fake ID’s, all criminal violations.</a:t>
            </a:r>
          </a:p>
          <a:p>
            <a:pPr lvl="2"/>
            <a:r>
              <a:rPr lang="en-US" altLang="en-US" sz="2400" dirty="0">
                <a:latin typeface="+mn-lt"/>
              </a:rPr>
              <a:t>If no status offender can be placed in detention, what does the court do with the habitual violator of acts that are not criminal such as truancy or running away from home?</a:t>
            </a:r>
          </a:p>
          <a:p>
            <a:pPr lvl="3"/>
            <a:r>
              <a:rPr lang="en-US" altLang="en-US" sz="2200" dirty="0">
                <a:latin typeface="+mn-lt"/>
              </a:rPr>
              <a:t>Alternatives to detention for the habitual status offender, ideas?</a:t>
            </a:r>
          </a:p>
        </p:txBody>
      </p:sp>
    </p:spTree>
    <p:extLst>
      <p:ext uri="{BB962C8B-B14F-4D97-AF65-F5344CB8AC3E}">
        <p14:creationId xmlns:p14="http://schemas.microsoft.com/office/powerpoint/2010/main" val="130657140"/>
      </p:ext>
    </p:extLst>
  </p:cSld>
  <p:clrMapOvr>
    <a:masterClrMapping/>
  </p:clrMapOvr>
  <p:transition advTm="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3687847-E836-04A2-740F-34A47E8C39AF}"/>
              </a:ext>
            </a:extLst>
          </p:cNvPr>
          <p:cNvSpPr>
            <a:spLocks noGrp="1" noChangeArrowheads="1"/>
          </p:cNvSpPr>
          <p:nvPr>
            <p:ph type="title"/>
          </p:nvPr>
        </p:nvSpPr>
        <p:spPr/>
        <p:txBody>
          <a:bodyPr/>
          <a:lstStyle/>
          <a:p>
            <a:r>
              <a:rPr lang="en-US" altLang="en-US" dirty="0">
                <a:latin typeface="Verdana" panose="020B0604030504040204" pitchFamily="34" charset="0"/>
              </a:rPr>
              <a:t>The Nature and Extent of Juvenile Offending</a:t>
            </a:r>
          </a:p>
        </p:txBody>
      </p:sp>
      <p:pic>
        <p:nvPicPr>
          <p:cNvPr id="2" name="Content Placeholder 1" descr="Chart, line chart&#10;&#10;Description automatically generated">
            <a:extLst>
              <a:ext uri="{FF2B5EF4-FFF2-40B4-BE49-F238E27FC236}">
                <a16:creationId xmlns:a16="http://schemas.microsoft.com/office/drawing/2014/main" id="{F3D3254F-C464-9B68-C317-039D701389E0}"/>
              </a:ext>
            </a:extLst>
          </p:cNvPr>
          <p:cNvPicPr>
            <a:picLocks noGrp="1" noChangeAspect="1"/>
          </p:cNvPicPr>
          <p:nvPr>
            <p:ph idx="1"/>
          </p:nvPr>
        </p:nvPicPr>
        <p:blipFill>
          <a:blip r:embed="rId2"/>
          <a:stretch>
            <a:fillRect/>
          </a:stretch>
        </p:blipFill>
        <p:spPr>
          <a:xfrm>
            <a:off x="1219200" y="2057400"/>
            <a:ext cx="6172200" cy="3810000"/>
          </a:xfrm>
          <a:prstGeom prst="rect">
            <a:avLst/>
          </a:prstGeom>
        </p:spPr>
      </p:pic>
      <p:sp>
        <p:nvSpPr>
          <p:cNvPr id="4" name="TextBox 3">
            <a:extLst>
              <a:ext uri="{FF2B5EF4-FFF2-40B4-BE49-F238E27FC236}">
                <a16:creationId xmlns:a16="http://schemas.microsoft.com/office/drawing/2014/main" id="{0989282C-3D2F-8479-38B5-12A47E34C91D}"/>
              </a:ext>
            </a:extLst>
          </p:cNvPr>
          <p:cNvSpPr txBox="1"/>
          <p:nvPr/>
        </p:nvSpPr>
        <p:spPr>
          <a:xfrm>
            <a:off x="838200" y="6001407"/>
            <a:ext cx="8147881" cy="461665"/>
          </a:xfrm>
          <a:prstGeom prst="rect">
            <a:avLst/>
          </a:prstGeom>
          <a:noFill/>
        </p:spPr>
        <p:txBody>
          <a:bodyPr wrap="square" rtlCol="0">
            <a:spAutoFit/>
          </a:bodyPr>
          <a:lstStyle/>
          <a:p>
            <a:r>
              <a:rPr lang="en-US" dirty="0"/>
              <a:t>Violent crime trend by age: National Institute of Justice</a:t>
            </a:r>
          </a:p>
        </p:txBody>
      </p:sp>
    </p:spTree>
  </p:cSld>
  <p:clrMapOvr>
    <a:masterClrMapping/>
  </p:clrMapOvr>
  <p:transition advTm="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3687847-E836-04A2-740F-34A47E8C39AF}"/>
              </a:ext>
            </a:extLst>
          </p:cNvPr>
          <p:cNvSpPr>
            <a:spLocks noGrp="1" noChangeArrowheads="1"/>
          </p:cNvSpPr>
          <p:nvPr>
            <p:ph type="title"/>
          </p:nvPr>
        </p:nvSpPr>
        <p:spPr/>
        <p:txBody>
          <a:bodyPr/>
          <a:lstStyle/>
          <a:p>
            <a:r>
              <a:rPr lang="en-US" altLang="en-US">
                <a:latin typeface="Verdana" panose="020B0604030504040204" pitchFamily="34" charset="0"/>
              </a:rPr>
              <a:t>The Nature and Extent of Juvenile Offending</a:t>
            </a:r>
          </a:p>
        </p:txBody>
      </p:sp>
      <p:sp>
        <p:nvSpPr>
          <p:cNvPr id="15363" name="Content Placeholder 2">
            <a:extLst>
              <a:ext uri="{FF2B5EF4-FFF2-40B4-BE49-F238E27FC236}">
                <a16:creationId xmlns:a16="http://schemas.microsoft.com/office/drawing/2014/main" id="{B52084A6-E3B5-3614-DFA8-79D43A325D0E}"/>
              </a:ext>
            </a:extLst>
          </p:cNvPr>
          <p:cNvSpPr>
            <a:spLocks noGrp="1" noChangeArrowheads="1"/>
          </p:cNvSpPr>
          <p:nvPr>
            <p:ph idx="1"/>
          </p:nvPr>
        </p:nvSpPr>
        <p:spPr/>
        <p:txBody>
          <a:bodyPr/>
          <a:lstStyle/>
          <a:p>
            <a:r>
              <a:rPr lang="en-US" altLang="en-US">
                <a:latin typeface="Verdana" panose="020B0604030504040204" pitchFamily="34" charset="0"/>
              </a:rPr>
              <a:t>The serious delinquent</a:t>
            </a:r>
          </a:p>
          <a:p>
            <a:pPr lvl="1"/>
            <a:r>
              <a:rPr lang="en-US" altLang="en-US">
                <a:latin typeface="Verdana" panose="020B0604030504040204" pitchFamily="34" charset="0"/>
              </a:rPr>
              <a:t>Often escape detection</a:t>
            </a:r>
          </a:p>
          <a:p>
            <a:pPr lvl="2"/>
            <a:r>
              <a:rPr lang="en-US" altLang="en-US">
                <a:latin typeface="Verdana" panose="020B0604030504040204" pitchFamily="34" charset="0"/>
              </a:rPr>
              <a:t>A lot of juvenile facilities are not secure.</a:t>
            </a:r>
          </a:p>
          <a:p>
            <a:pPr lvl="3"/>
            <a:r>
              <a:rPr lang="en-US" altLang="en-US">
                <a:latin typeface="Verdana" panose="020B0604030504040204" pitchFamily="34" charset="0"/>
              </a:rPr>
              <a:t>Trying to build trust</a:t>
            </a:r>
          </a:p>
          <a:p>
            <a:pPr lvl="1"/>
            <a:r>
              <a:rPr lang="en-US" altLang="en-US">
                <a:latin typeface="Verdana" panose="020B0604030504040204" pitchFamily="34" charset="0"/>
              </a:rPr>
              <a:t>High in recidivism</a:t>
            </a:r>
          </a:p>
          <a:p>
            <a:pPr lvl="1"/>
            <a:r>
              <a:rPr lang="en-US" altLang="en-US">
                <a:latin typeface="Verdana" panose="020B0604030504040204" pitchFamily="34" charset="0"/>
              </a:rPr>
              <a:t>Wide variety of offenses</a:t>
            </a:r>
          </a:p>
          <a:p>
            <a:pPr lvl="1"/>
            <a:r>
              <a:rPr lang="en-US" altLang="en-US">
                <a:latin typeface="Verdana" panose="020B0604030504040204" pitchFamily="34" charset="0"/>
              </a:rPr>
              <a:t>Behaviors begin at early age</a:t>
            </a:r>
          </a:p>
        </p:txBody>
      </p:sp>
    </p:spTree>
    <p:extLst>
      <p:ext uri="{BB962C8B-B14F-4D97-AF65-F5344CB8AC3E}">
        <p14:creationId xmlns:p14="http://schemas.microsoft.com/office/powerpoint/2010/main" val="3953968430"/>
      </p:ext>
    </p:extLst>
  </p:cSld>
  <p:clrMapOvr>
    <a:masterClrMapping/>
  </p:clrMapOvr>
  <p:transition advTm="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9CEA969-B401-0947-E255-A31FABDF3E9A}"/>
              </a:ext>
            </a:extLst>
          </p:cNvPr>
          <p:cNvSpPr>
            <a:spLocks noGrp="1" noChangeArrowheads="1"/>
          </p:cNvSpPr>
          <p:nvPr>
            <p:ph type="title"/>
          </p:nvPr>
        </p:nvSpPr>
        <p:spPr/>
        <p:txBody>
          <a:bodyPr/>
          <a:lstStyle/>
          <a:p>
            <a:r>
              <a:rPr lang="en-US" altLang="en-US">
                <a:latin typeface="Verdana" panose="020B0604030504040204" pitchFamily="34" charset="0"/>
              </a:rPr>
              <a:t>The Nature and Extent of Juvenile Offending</a:t>
            </a:r>
          </a:p>
        </p:txBody>
      </p:sp>
      <p:sp>
        <p:nvSpPr>
          <p:cNvPr id="16387" name="Content Placeholder 2">
            <a:extLst>
              <a:ext uri="{FF2B5EF4-FFF2-40B4-BE49-F238E27FC236}">
                <a16:creationId xmlns:a16="http://schemas.microsoft.com/office/drawing/2014/main" id="{880F73CB-439E-6297-4B40-81ACBF2428D1}"/>
              </a:ext>
            </a:extLst>
          </p:cNvPr>
          <p:cNvSpPr>
            <a:spLocks noGrp="1" noChangeArrowheads="1"/>
          </p:cNvSpPr>
          <p:nvPr>
            <p:ph idx="1"/>
          </p:nvPr>
        </p:nvSpPr>
        <p:spPr/>
        <p:txBody>
          <a:bodyPr/>
          <a:lstStyle/>
          <a:p>
            <a:r>
              <a:rPr lang="en-US" altLang="en-US" dirty="0">
                <a:latin typeface="Verdana" panose="020B0604030504040204" pitchFamily="34" charset="0"/>
              </a:rPr>
              <a:t>Gender differences</a:t>
            </a:r>
          </a:p>
          <a:p>
            <a:pPr lvl="1"/>
            <a:r>
              <a:rPr lang="en-US" altLang="en-US" sz="2200" dirty="0">
                <a:latin typeface="Verdana" panose="020B0604030504040204" pitchFamily="34" charset="0"/>
              </a:rPr>
              <a:t>Boys outnumber girls in violent offending 72% vs 18%.</a:t>
            </a:r>
          </a:p>
          <a:p>
            <a:pPr lvl="1"/>
            <a:r>
              <a:rPr lang="en-US" altLang="en-US" sz="2200" dirty="0">
                <a:latin typeface="Verdana" panose="020B0604030504040204" pitchFamily="34" charset="0"/>
              </a:rPr>
              <a:t>Closest spread between genders is for theft 55% Males, 45% females.  This is also true for adults.</a:t>
            </a:r>
          </a:p>
          <a:p>
            <a:pPr lvl="1"/>
            <a:r>
              <a:rPr lang="en-US" altLang="en-US" sz="2200" dirty="0">
                <a:latin typeface="Verdana" panose="020B0604030504040204" pitchFamily="34" charset="0"/>
              </a:rPr>
              <a:t>Running away and prostitution</a:t>
            </a:r>
          </a:p>
          <a:p>
            <a:pPr lvl="2"/>
            <a:r>
              <a:rPr lang="en-US" altLang="en-US" sz="2200" dirty="0">
                <a:latin typeface="Verdana" panose="020B0604030504040204" pitchFamily="34" charset="0"/>
              </a:rPr>
              <a:t>Prostitution is an issue for both genders</a:t>
            </a:r>
          </a:p>
          <a:p>
            <a:pPr lvl="3"/>
            <a:r>
              <a:rPr lang="en-US" altLang="en-US" sz="2200" dirty="0">
                <a:latin typeface="Verdana" panose="020B0604030504040204" pitchFamily="34" charset="0"/>
              </a:rPr>
              <a:t>Maybe the only way to support themselves</a:t>
            </a:r>
          </a:p>
          <a:p>
            <a:pPr lvl="3"/>
            <a:r>
              <a:rPr lang="en-US" altLang="en-US" sz="2200" dirty="0">
                <a:latin typeface="Verdana" panose="020B0604030504040204" pitchFamily="34" charset="0"/>
              </a:rPr>
              <a:t>Human trafficking </a:t>
            </a:r>
          </a:p>
          <a:p>
            <a:pPr lvl="2"/>
            <a:r>
              <a:rPr lang="en-US" altLang="en-US" sz="2200" dirty="0">
                <a:latin typeface="Verdana" panose="020B0604030504040204" pitchFamily="34" charset="0"/>
              </a:rPr>
              <a:t>History of violent victimization for girls leads them to run away</a:t>
            </a:r>
          </a:p>
        </p:txBody>
      </p:sp>
    </p:spTree>
  </p:cSld>
  <p:clrMapOvr>
    <a:masterClrMapping/>
  </p:clrMapOvr>
  <p:transition advTm="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9CEA969-B401-0947-E255-A31FABDF3E9A}"/>
              </a:ext>
            </a:extLst>
          </p:cNvPr>
          <p:cNvSpPr>
            <a:spLocks noGrp="1" noChangeArrowheads="1"/>
          </p:cNvSpPr>
          <p:nvPr>
            <p:ph type="title"/>
          </p:nvPr>
        </p:nvSpPr>
        <p:spPr/>
        <p:txBody>
          <a:bodyPr/>
          <a:lstStyle/>
          <a:p>
            <a:r>
              <a:rPr lang="en-US" altLang="en-US" dirty="0">
                <a:latin typeface="Verdana" panose="020B0604030504040204" pitchFamily="34" charset="0"/>
              </a:rPr>
              <a:t>Juvenile Human Trafficking </a:t>
            </a:r>
            <a:r>
              <a:rPr lang="en-US" altLang="en-US" sz="1000" dirty="0">
                <a:latin typeface="Verdana" panose="020B0604030504040204" pitchFamily="34" charset="0"/>
              </a:rPr>
              <a:t>(4:29) </a:t>
            </a:r>
          </a:p>
        </p:txBody>
      </p:sp>
      <p:pic>
        <p:nvPicPr>
          <p:cNvPr id="2" name="Online Media 1" descr="Survivor of Juvenile Sex Trafficking Shares Her Story">
            <a:hlinkClick r:id="" action="ppaction://media"/>
            <a:extLst>
              <a:ext uri="{FF2B5EF4-FFF2-40B4-BE49-F238E27FC236}">
                <a16:creationId xmlns:a16="http://schemas.microsoft.com/office/drawing/2014/main" id="{65B21BB9-24F5-F124-8FBB-72C5EE0854AA}"/>
              </a:ext>
            </a:extLst>
          </p:cNvPr>
          <p:cNvPicPr>
            <a:picLocks noGrp="1" noRot="1" noChangeAspect="1"/>
          </p:cNvPicPr>
          <p:nvPr>
            <p:ph idx="1"/>
            <a:videoFile r:link="rId1"/>
          </p:nvPr>
        </p:nvPicPr>
        <p:blipFill>
          <a:blip r:embed="rId3"/>
          <a:stretch>
            <a:fillRect/>
          </a:stretch>
        </p:blipFill>
        <p:spPr>
          <a:xfrm>
            <a:off x="566738" y="1600200"/>
            <a:ext cx="8010525" cy="4525963"/>
          </a:xfrm>
          <a:prstGeom prst="rect">
            <a:avLst/>
          </a:prstGeom>
        </p:spPr>
      </p:pic>
    </p:spTree>
    <p:extLst>
      <p:ext uri="{BB962C8B-B14F-4D97-AF65-F5344CB8AC3E}">
        <p14:creationId xmlns:p14="http://schemas.microsoft.com/office/powerpoint/2010/main" val="1252765093"/>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6E4DBEF-5538-6A7B-C093-E26D5DD06CEB}"/>
              </a:ext>
            </a:extLst>
          </p:cNvPr>
          <p:cNvSpPr>
            <a:spLocks noGrp="1" noChangeArrowheads="1"/>
          </p:cNvSpPr>
          <p:nvPr>
            <p:ph type="title"/>
          </p:nvPr>
        </p:nvSpPr>
        <p:spPr/>
        <p:txBody>
          <a:bodyPr/>
          <a:lstStyle/>
          <a:p>
            <a:r>
              <a:rPr lang="en-US" altLang="en-US">
                <a:latin typeface="Verdana" panose="020B0604030504040204" pitchFamily="34" charset="0"/>
              </a:rPr>
              <a:t>The Nature and Extent of Juvenile Offending</a:t>
            </a:r>
          </a:p>
        </p:txBody>
      </p:sp>
      <p:sp>
        <p:nvSpPr>
          <p:cNvPr id="17411" name="Content Placeholder 2">
            <a:extLst>
              <a:ext uri="{FF2B5EF4-FFF2-40B4-BE49-F238E27FC236}">
                <a16:creationId xmlns:a16="http://schemas.microsoft.com/office/drawing/2014/main" id="{3007BD12-17A2-4EE9-EF50-B3FC81B4628C}"/>
              </a:ext>
            </a:extLst>
          </p:cNvPr>
          <p:cNvSpPr>
            <a:spLocks noGrp="1" noChangeArrowheads="1"/>
          </p:cNvSpPr>
          <p:nvPr>
            <p:ph idx="1"/>
          </p:nvPr>
        </p:nvSpPr>
        <p:spPr/>
        <p:txBody>
          <a:bodyPr/>
          <a:lstStyle/>
          <a:p>
            <a:r>
              <a:rPr lang="en-US" altLang="en-US" dirty="0">
                <a:latin typeface="Verdana" panose="020B0604030504040204" pitchFamily="34" charset="0"/>
              </a:rPr>
              <a:t>Gender differences</a:t>
            </a:r>
          </a:p>
          <a:p>
            <a:pPr lvl="1"/>
            <a:r>
              <a:rPr lang="en-US" altLang="en-US" dirty="0">
                <a:latin typeface="Verdana" panose="020B0604030504040204" pitchFamily="34" charset="0"/>
              </a:rPr>
              <a:t>The Girls Study Group (GSG).  Risk factors for girls developing violent behaviors.  Similar to boys:</a:t>
            </a:r>
          </a:p>
          <a:p>
            <a:pPr lvl="2"/>
            <a:r>
              <a:rPr lang="en-US" altLang="en-US" dirty="0">
                <a:latin typeface="Verdana" panose="020B0604030504040204" pitchFamily="34" charset="0"/>
              </a:rPr>
              <a:t>Peer violence</a:t>
            </a:r>
          </a:p>
          <a:p>
            <a:pPr lvl="2"/>
            <a:r>
              <a:rPr lang="en-US" altLang="en-US" dirty="0">
                <a:latin typeface="Verdana" panose="020B0604030504040204" pitchFamily="34" charset="0"/>
              </a:rPr>
              <a:t>Violence within schools/school quality</a:t>
            </a:r>
          </a:p>
          <a:p>
            <a:pPr lvl="2"/>
            <a:r>
              <a:rPr lang="en-US" altLang="en-US" dirty="0">
                <a:latin typeface="Verdana" panose="020B0604030504040204" pitchFamily="34" charset="0"/>
              </a:rPr>
              <a:t>Family dynamics</a:t>
            </a:r>
          </a:p>
          <a:p>
            <a:pPr lvl="3"/>
            <a:r>
              <a:rPr lang="en-US" altLang="en-US" dirty="0">
                <a:latin typeface="Verdana" panose="020B0604030504040204" pitchFamily="34" charset="0"/>
              </a:rPr>
              <a:t>Supervision </a:t>
            </a:r>
          </a:p>
          <a:p>
            <a:pPr lvl="3"/>
            <a:r>
              <a:rPr lang="en-US" altLang="en-US" dirty="0">
                <a:latin typeface="Verdana" panose="020B0604030504040204" pitchFamily="34" charset="0"/>
              </a:rPr>
              <a:t>Family criminality</a:t>
            </a:r>
          </a:p>
          <a:p>
            <a:pPr lvl="2"/>
            <a:r>
              <a:rPr lang="en-US" altLang="en-US" dirty="0">
                <a:latin typeface="Verdana" panose="020B0604030504040204" pitchFamily="34" charset="0"/>
              </a:rPr>
              <a:t>Sexual or physical abuse</a:t>
            </a:r>
          </a:p>
        </p:txBody>
      </p:sp>
    </p:spTree>
  </p:cSld>
  <p:clrMapOvr>
    <a:masterClrMapping/>
  </p:clrMapOvr>
  <p:transition advTm="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6E4DBEF-5538-6A7B-C093-E26D5DD06CEB}"/>
              </a:ext>
            </a:extLst>
          </p:cNvPr>
          <p:cNvSpPr>
            <a:spLocks noGrp="1" noChangeArrowheads="1"/>
          </p:cNvSpPr>
          <p:nvPr>
            <p:ph type="title"/>
          </p:nvPr>
        </p:nvSpPr>
        <p:spPr/>
        <p:txBody>
          <a:bodyPr/>
          <a:lstStyle/>
          <a:p>
            <a:r>
              <a:rPr lang="en-US" altLang="en-US">
                <a:latin typeface="Verdana" panose="020B0604030504040204" pitchFamily="34" charset="0"/>
              </a:rPr>
              <a:t>The Nature and Extent of Juvenile Offending</a:t>
            </a:r>
          </a:p>
        </p:txBody>
      </p:sp>
      <p:sp>
        <p:nvSpPr>
          <p:cNvPr id="17411" name="Content Placeholder 2">
            <a:extLst>
              <a:ext uri="{FF2B5EF4-FFF2-40B4-BE49-F238E27FC236}">
                <a16:creationId xmlns:a16="http://schemas.microsoft.com/office/drawing/2014/main" id="{3007BD12-17A2-4EE9-EF50-B3FC81B4628C}"/>
              </a:ext>
            </a:extLst>
          </p:cNvPr>
          <p:cNvSpPr>
            <a:spLocks noGrp="1" noChangeArrowheads="1"/>
          </p:cNvSpPr>
          <p:nvPr>
            <p:ph idx="1"/>
          </p:nvPr>
        </p:nvSpPr>
        <p:spPr>
          <a:xfrm>
            <a:off x="457200" y="1447800"/>
            <a:ext cx="8229600" cy="4678363"/>
          </a:xfrm>
        </p:spPr>
        <p:txBody>
          <a:bodyPr/>
          <a:lstStyle/>
          <a:p>
            <a:r>
              <a:rPr lang="en-US" altLang="en-US" sz="2800" dirty="0">
                <a:latin typeface="Verdana" panose="020B0604030504040204" pitchFamily="34" charset="0"/>
              </a:rPr>
              <a:t>Gender differences affecting girls more than boys:</a:t>
            </a:r>
          </a:p>
          <a:p>
            <a:pPr lvl="2"/>
            <a:r>
              <a:rPr lang="en-US" altLang="en-US" sz="2200" dirty="0">
                <a:latin typeface="Verdana" panose="020B0604030504040204" pitchFamily="34" charset="0"/>
              </a:rPr>
              <a:t>Depression</a:t>
            </a:r>
          </a:p>
          <a:p>
            <a:pPr lvl="3"/>
            <a:r>
              <a:rPr lang="en-US" altLang="en-US" sz="2200" dirty="0">
                <a:latin typeface="Verdana" panose="020B0604030504040204" pitchFamily="34" charset="0"/>
              </a:rPr>
              <a:t>While this affects both genders, girls are much more likely to be diagnosed with depression.</a:t>
            </a:r>
          </a:p>
          <a:p>
            <a:pPr lvl="2"/>
            <a:r>
              <a:rPr lang="en-US" altLang="en-US" sz="2200" dirty="0">
                <a:latin typeface="Verdana" panose="020B0604030504040204" pitchFamily="34" charset="0"/>
              </a:rPr>
              <a:t>Early puberty</a:t>
            </a:r>
          </a:p>
          <a:p>
            <a:pPr lvl="3"/>
            <a:r>
              <a:rPr lang="en-US" altLang="en-US" sz="2200" dirty="0">
                <a:latin typeface="Verdana" panose="020B0604030504040204" pitchFamily="34" charset="0"/>
              </a:rPr>
              <a:t>Affects girls more than boys because it leads to association with older male peers</a:t>
            </a:r>
          </a:p>
          <a:p>
            <a:pPr lvl="2"/>
            <a:r>
              <a:rPr lang="en-US" altLang="en-US" sz="2200" dirty="0">
                <a:latin typeface="Verdana" panose="020B0604030504040204" pitchFamily="34" charset="0"/>
              </a:rPr>
              <a:t>Romantic partners</a:t>
            </a:r>
          </a:p>
          <a:p>
            <a:pPr lvl="3"/>
            <a:r>
              <a:rPr lang="en-US" altLang="en-US" sz="2200" dirty="0">
                <a:latin typeface="Verdana" panose="020B0604030504040204" pitchFamily="34" charset="0"/>
              </a:rPr>
              <a:t>For serious crimes, no gender difference.  Girls more affected by romantic partners for minor offenses</a:t>
            </a:r>
          </a:p>
        </p:txBody>
      </p:sp>
    </p:spTree>
    <p:extLst>
      <p:ext uri="{BB962C8B-B14F-4D97-AF65-F5344CB8AC3E}">
        <p14:creationId xmlns:p14="http://schemas.microsoft.com/office/powerpoint/2010/main" val="3756101848"/>
      </p:ext>
    </p:extLst>
  </p:cSld>
  <p:clrMapOvr>
    <a:masterClrMapping/>
  </p:clrMapOvr>
  <p:transition advTm="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99DBA25-7D78-0277-8960-F5D67951449A}"/>
              </a:ext>
            </a:extLst>
          </p:cNvPr>
          <p:cNvSpPr>
            <a:spLocks noGrp="1" noChangeArrowheads="1"/>
          </p:cNvSpPr>
          <p:nvPr>
            <p:ph type="title"/>
          </p:nvPr>
        </p:nvSpPr>
        <p:spPr/>
        <p:txBody>
          <a:bodyPr/>
          <a:lstStyle/>
          <a:p>
            <a:r>
              <a:rPr lang="en-US" altLang="en-US">
                <a:latin typeface="Verdana" panose="020B0604030504040204" pitchFamily="34" charset="0"/>
              </a:rPr>
              <a:t>Chapter Objectives</a:t>
            </a:r>
          </a:p>
        </p:txBody>
      </p:sp>
      <p:sp>
        <p:nvSpPr>
          <p:cNvPr id="7171" name="Content Placeholder 2">
            <a:extLst>
              <a:ext uri="{FF2B5EF4-FFF2-40B4-BE49-F238E27FC236}">
                <a16:creationId xmlns:a16="http://schemas.microsoft.com/office/drawing/2014/main" id="{8788F786-0DBF-7574-D259-73E08679636F}"/>
              </a:ext>
            </a:extLst>
          </p:cNvPr>
          <p:cNvSpPr>
            <a:spLocks noGrp="1" noChangeArrowheads="1"/>
          </p:cNvSpPr>
          <p:nvPr>
            <p:ph idx="1"/>
          </p:nvPr>
        </p:nvSpPr>
        <p:spPr/>
        <p:txBody>
          <a:bodyPr/>
          <a:lstStyle/>
          <a:p>
            <a:r>
              <a:rPr lang="en-US" altLang="en-US">
                <a:latin typeface="Verdana" panose="020B0604030504040204" pitchFamily="34" charset="0"/>
              </a:rPr>
              <a:t>Contrast legal, social, and psychological definitions of delinquency.</a:t>
            </a:r>
          </a:p>
          <a:p>
            <a:r>
              <a:rPr lang="en-US" altLang="en-US">
                <a:latin typeface="Verdana" panose="020B0604030504040204" pitchFamily="34" charset="0"/>
              </a:rPr>
              <a:t>Identify the categories and extent of juvenile offending, including status and serious offending.</a:t>
            </a:r>
          </a:p>
          <a:p>
            <a:r>
              <a:rPr lang="en-US" altLang="en-US">
                <a:latin typeface="Verdana" panose="020B0604030504040204" pitchFamily="34" charset="0"/>
              </a:rPr>
              <a:t>Describe Moffitt's developmental theory of delinquency.</a:t>
            </a:r>
          </a:p>
          <a:p>
            <a:r>
              <a:rPr lang="en-US" altLang="en-US">
                <a:latin typeface="Verdana" panose="020B0604030504040204" pitchFamily="34" charset="0"/>
              </a:rPr>
              <a:t>Describe the dual systems model of risk taking among adolescents.</a:t>
            </a:r>
          </a:p>
        </p:txBody>
      </p:sp>
    </p:spTree>
  </p:cSld>
  <p:clrMapOvr>
    <a:masterClrMapping/>
  </p:clrMapOvr>
  <p:transition advTm="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8045DB6-0FEC-2F92-A422-BA7A9FC153BB}"/>
              </a:ext>
            </a:extLst>
          </p:cNvPr>
          <p:cNvSpPr>
            <a:spLocks noGrp="1" noChangeArrowheads="1"/>
          </p:cNvSpPr>
          <p:nvPr>
            <p:ph type="title"/>
          </p:nvPr>
        </p:nvSpPr>
        <p:spPr/>
        <p:txBody>
          <a:bodyPr/>
          <a:lstStyle/>
          <a:p>
            <a:r>
              <a:rPr lang="en-US" altLang="en-US">
                <a:latin typeface="Verdana" panose="020B0604030504040204" pitchFamily="34" charset="0"/>
              </a:rPr>
              <a:t>The Nature and Extent of Juvenile Offending</a:t>
            </a:r>
          </a:p>
        </p:txBody>
      </p:sp>
      <p:sp>
        <p:nvSpPr>
          <p:cNvPr id="18435" name="Content Placeholder 2">
            <a:extLst>
              <a:ext uri="{FF2B5EF4-FFF2-40B4-BE49-F238E27FC236}">
                <a16:creationId xmlns:a16="http://schemas.microsoft.com/office/drawing/2014/main" id="{32123FF1-4095-745B-4B4D-67981DE04FD5}"/>
              </a:ext>
            </a:extLst>
          </p:cNvPr>
          <p:cNvSpPr>
            <a:spLocks noGrp="1" noChangeArrowheads="1"/>
          </p:cNvSpPr>
          <p:nvPr>
            <p:ph idx="1"/>
          </p:nvPr>
        </p:nvSpPr>
        <p:spPr/>
        <p:txBody>
          <a:bodyPr/>
          <a:lstStyle/>
          <a:p>
            <a:pPr lvl="2"/>
            <a:r>
              <a:rPr lang="en-US" altLang="en-US" dirty="0">
                <a:latin typeface="Verdana" panose="020B0604030504040204" pitchFamily="34" charset="0"/>
              </a:rPr>
              <a:t>Violence within disadvantaged neighborhoods</a:t>
            </a:r>
          </a:p>
          <a:p>
            <a:pPr lvl="2"/>
            <a:r>
              <a:rPr lang="en-US" altLang="en-US" dirty="0">
                <a:latin typeface="Verdana" panose="020B0604030504040204" pitchFamily="34" charset="0"/>
              </a:rPr>
              <a:t>Girls in gangs</a:t>
            </a:r>
          </a:p>
          <a:p>
            <a:pPr lvl="3"/>
            <a:r>
              <a:rPr lang="en-US" altLang="en-US" dirty="0">
                <a:latin typeface="Verdana" panose="020B0604030504040204" pitchFamily="34" charset="0"/>
              </a:rPr>
              <a:t>Girls’ roles in gangs often not violent</a:t>
            </a:r>
          </a:p>
          <a:p>
            <a:pPr lvl="4"/>
            <a:r>
              <a:rPr lang="en-US" altLang="en-US" dirty="0">
                <a:latin typeface="Verdana" panose="020B0604030504040204" pitchFamily="34" charset="0"/>
              </a:rPr>
              <a:t>Used as prostitutes to raise money </a:t>
            </a:r>
          </a:p>
          <a:p>
            <a:pPr lvl="2"/>
            <a:r>
              <a:rPr lang="en-US" altLang="en-US" dirty="0">
                <a:latin typeface="Verdana" panose="020B0604030504040204" pitchFamily="34" charset="0"/>
              </a:rPr>
              <a:t>Family violence</a:t>
            </a:r>
          </a:p>
        </p:txBody>
      </p:sp>
    </p:spTree>
  </p:cSld>
  <p:clrMapOvr>
    <a:masterClrMapping/>
  </p:clrMapOvr>
  <p:transition advTm="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7B7F501-AD79-43CB-9755-054CF79BD775}"/>
              </a:ext>
            </a:extLst>
          </p:cNvPr>
          <p:cNvSpPr>
            <a:spLocks noGrp="1" noChangeArrowheads="1"/>
          </p:cNvSpPr>
          <p:nvPr>
            <p:ph type="title"/>
          </p:nvPr>
        </p:nvSpPr>
        <p:spPr/>
        <p:txBody>
          <a:bodyPr/>
          <a:lstStyle/>
          <a:p>
            <a:r>
              <a:rPr lang="en-US" altLang="en-US">
                <a:latin typeface="Verdana" panose="020B0604030504040204" pitchFamily="34" charset="0"/>
              </a:rPr>
              <a:t>Developmental Theories of Delinquency </a:t>
            </a:r>
          </a:p>
        </p:txBody>
      </p:sp>
      <p:sp>
        <p:nvSpPr>
          <p:cNvPr id="19459" name="Content Placeholder 2">
            <a:extLst>
              <a:ext uri="{FF2B5EF4-FFF2-40B4-BE49-F238E27FC236}">
                <a16:creationId xmlns:a16="http://schemas.microsoft.com/office/drawing/2014/main" id="{AEB83479-6EDE-E022-8254-49C00468A87A}"/>
              </a:ext>
            </a:extLst>
          </p:cNvPr>
          <p:cNvSpPr>
            <a:spLocks noGrp="1" noChangeArrowheads="1"/>
          </p:cNvSpPr>
          <p:nvPr>
            <p:ph idx="1"/>
          </p:nvPr>
        </p:nvSpPr>
        <p:spPr/>
        <p:txBody>
          <a:bodyPr/>
          <a:lstStyle/>
          <a:p>
            <a:r>
              <a:rPr lang="en-US" altLang="en-US" dirty="0">
                <a:latin typeface="Verdana" panose="020B0604030504040204" pitchFamily="34" charset="0"/>
              </a:rPr>
              <a:t>Moffitt's developmental theory</a:t>
            </a:r>
          </a:p>
          <a:p>
            <a:pPr lvl="1"/>
            <a:r>
              <a:rPr lang="en-US" altLang="en-US" dirty="0">
                <a:latin typeface="Verdana" panose="020B0604030504040204" pitchFamily="34" charset="0"/>
              </a:rPr>
              <a:t>Life-Course Persistent offenders (LCP)</a:t>
            </a:r>
          </a:p>
          <a:p>
            <a:pPr lvl="2"/>
            <a:r>
              <a:rPr lang="en-US" altLang="en-US" dirty="0">
                <a:latin typeface="Verdana" panose="020B0604030504040204" pitchFamily="34" charset="0"/>
              </a:rPr>
              <a:t>Lifelong antisocial behavior across many conditions</a:t>
            </a:r>
          </a:p>
          <a:p>
            <a:pPr lvl="3"/>
            <a:r>
              <a:rPr lang="en-US" altLang="en-US" dirty="0">
                <a:latin typeface="Verdana" panose="020B0604030504040204" pitchFamily="34" charset="0"/>
              </a:rPr>
              <a:t>Beginning early in life</a:t>
            </a:r>
          </a:p>
          <a:p>
            <a:pPr lvl="2"/>
            <a:r>
              <a:rPr lang="en-US" altLang="en-US" dirty="0">
                <a:latin typeface="Verdana" panose="020B0604030504040204" pitchFamily="34" charset="0"/>
              </a:rPr>
              <a:t>Neurological problems during childhood</a:t>
            </a:r>
          </a:p>
          <a:p>
            <a:pPr lvl="2"/>
            <a:r>
              <a:rPr lang="en-US" altLang="en-US" dirty="0">
                <a:latin typeface="Verdana" panose="020B0604030504040204" pitchFamily="34" charset="0"/>
              </a:rPr>
              <a:t>A small minority of children follow a high antisocial developmental trajectory.</a:t>
            </a:r>
          </a:p>
          <a:p>
            <a:pPr lvl="2"/>
            <a:r>
              <a:rPr lang="en-US" altLang="en-US" dirty="0">
                <a:latin typeface="Verdana" panose="020B0604030504040204" pitchFamily="34" charset="0"/>
              </a:rPr>
              <a:t>Most difficult to treat</a:t>
            </a:r>
          </a:p>
          <a:p>
            <a:pPr lvl="3"/>
            <a:r>
              <a:rPr lang="en-US" altLang="en-US" dirty="0">
                <a:latin typeface="Verdana" panose="020B0604030504040204" pitchFamily="34" charset="0"/>
              </a:rPr>
              <a:t>Personality disorder (after age 18)</a:t>
            </a:r>
          </a:p>
        </p:txBody>
      </p:sp>
    </p:spTree>
  </p:cSld>
  <p:clrMapOvr>
    <a:masterClrMapping/>
  </p:clrMapOvr>
  <p:transition advTm="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A8B0470-14A2-96E7-67F5-8991F76F8613}"/>
              </a:ext>
            </a:extLst>
          </p:cNvPr>
          <p:cNvSpPr>
            <a:spLocks noGrp="1" noChangeArrowheads="1"/>
          </p:cNvSpPr>
          <p:nvPr>
            <p:ph type="title"/>
          </p:nvPr>
        </p:nvSpPr>
        <p:spPr/>
        <p:txBody>
          <a:bodyPr/>
          <a:lstStyle/>
          <a:p>
            <a:r>
              <a:rPr lang="en-US" altLang="en-US">
                <a:latin typeface="Verdana" panose="020B0604030504040204" pitchFamily="34" charset="0"/>
              </a:rPr>
              <a:t>Developmental Theories of Delinquency </a:t>
            </a:r>
          </a:p>
        </p:txBody>
      </p:sp>
      <p:sp>
        <p:nvSpPr>
          <p:cNvPr id="20483" name="Content Placeholder 2">
            <a:extLst>
              <a:ext uri="{FF2B5EF4-FFF2-40B4-BE49-F238E27FC236}">
                <a16:creationId xmlns:a16="http://schemas.microsoft.com/office/drawing/2014/main" id="{99607256-A734-2505-8514-CC529D28258E}"/>
              </a:ext>
            </a:extLst>
          </p:cNvPr>
          <p:cNvSpPr>
            <a:spLocks noGrp="1" noChangeArrowheads="1"/>
          </p:cNvSpPr>
          <p:nvPr>
            <p:ph idx="1"/>
          </p:nvPr>
        </p:nvSpPr>
        <p:spPr/>
        <p:txBody>
          <a:bodyPr/>
          <a:lstStyle/>
          <a:p>
            <a:r>
              <a:rPr lang="en-US" altLang="en-US" sz="2200">
                <a:latin typeface="Verdana" panose="020B0604030504040204" pitchFamily="34" charset="0"/>
              </a:rPr>
              <a:t>Moffitt's developmental theory</a:t>
            </a:r>
          </a:p>
          <a:p>
            <a:pPr lvl="1"/>
            <a:r>
              <a:rPr lang="en-US" altLang="en-US" sz="2200">
                <a:latin typeface="Verdana" panose="020B0604030504040204" pitchFamily="34" charset="0"/>
              </a:rPr>
              <a:t>Adolescence-limited offenders</a:t>
            </a:r>
          </a:p>
          <a:p>
            <a:pPr lvl="2"/>
            <a:r>
              <a:rPr lang="en-US" altLang="en-US" sz="2200">
                <a:latin typeface="Verdana" panose="020B0604030504040204" pitchFamily="34" charset="0"/>
              </a:rPr>
              <a:t>The majority of juvenile offenders</a:t>
            </a:r>
          </a:p>
          <a:p>
            <a:pPr lvl="2"/>
            <a:r>
              <a:rPr lang="en-US" altLang="en-US" sz="2200">
                <a:latin typeface="Verdana" panose="020B0604030504040204" pitchFamily="34" charset="0"/>
              </a:rPr>
              <a:t>Begin offending during adolescence and stop around age 18</a:t>
            </a:r>
          </a:p>
          <a:p>
            <a:pPr lvl="3"/>
            <a:r>
              <a:rPr lang="en-US" altLang="en-US" sz="2200">
                <a:latin typeface="Verdana" panose="020B0604030504040204" pitchFamily="34" charset="0"/>
              </a:rPr>
              <a:t>This was the original theory</a:t>
            </a:r>
          </a:p>
          <a:p>
            <a:pPr lvl="3"/>
            <a:r>
              <a:rPr lang="en-US" altLang="en-US" sz="2200">
                <a:latin typeface="Verdana" panose="020B0604030504040204" pitchFamily="34" charset="0"/>
              </a:rPr>
              <a:t>Changed to include “Emerging Adulthood”</a:t>
            </a:r>
          </a:p>
          <a:p>
            <a:pPr lvl="4"/>
            <a:r>
              <a:rPr lang="en-US" altLang="en-US" sz="2000">
                <a:latin typeface="Verdana" panose="020B0604030504040204" pitchFamily="34" charset="0"/>
              </a:rPr>
              <a:t>Too many juvenile offenders did not show any criminal abatement until mid to late 20’s</a:t>
            </a:r>
          </a:p>
          <a:p>
            <a:pPr lvl="4"/>
            <a:r>
              <a:rPr lang="en-US" altLang="en-US" sz="2000">
                <a:latin typeface="Verdana" panose="020B0604030504040204" pitchFamily="34" charset="0"/>
              </a:rPr>
              <a:t>The reason for the Youthful Offender approaches to corrections</a:t>
            </a:r>
          </a:p>
        </p:txBody>
      </p:sp>
    </p:spTree>
  </p:cSld>
  <p:clrMapOvr>
    <a:masterClrMapping/>
  </p:clrMapOvr>
  <p:transition advTm="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29B9E2E-B3BA-F890-F63E-A0AB5E6C79F3}"/>
              </a:ext>
            </a:extLst>
          </p:cNvPr>
          <p:cNvSpPr>
            <a:spLocks noGrp="1" noChangeArrowheads="1"/>
          </p:cNvSpPr>
          <p:nvPr>
            <p:ph type="title"/>
          </p:nvPr>
        </p:nvSpPr>
        <p:spPr/>
        <p:txBody>
          <a:bodyPr/>
          <a:lstStyle/>
          <a:p>
            <a:r>
              <a:rPr lang="en-US" altLang="en-US">
                <a:latin typeface="Verdana" panose="020B0604030504040204" pitchFamily="34" charset="0"/>
              </a:rPr>
              <a:t>Developmental Theories of Delinquency </a:t>
            </a:r>
          </a:p>
        </p:txBody>
      </p:sp>
      <p:sp>
        <p:nvSpPr>
          <p:cNvPr id="21507" name="Content Placeholder 2">
            <a:extLst>
              <a:ext uri="{FF2B5EF4-FFF2-40B4-BE49-F238E27FC236}">
                <a16:creationId xmlns:a16="http://schemas.microsoft.com/office/drawing/2014/main" id="{B0EAD19D-E71E-475E-1470-D96FBFDEDDB6}"/>
              </a:ext>
            </a:extLst>
          </p:cNvPr>
          <p:cNvSpPr>
            <a:spLocks noGrp="1" noChangeArrowheads="1"/>
          </p:cNvSpPr>
          <p:nvPr>
            <p:ph idx="1"/>
          </p:nvPr>
        </p:nvSpPr>
        <p:spPr/>
        <p:txBody>
          <a:bodyPr/>
          <a:lstStyle/>
          <a:p>
            <a:pPr lvl="2"/>
            <a:r>
              <a:rPr lang="en-US" altLang="en-US" sz="2400">
                <a:latin typeface="Verdana" panose="020B0604030504040204" pitchFamily="34" charset="0"/>
              </a:rPr>
              <a:t>The frequency and violence level may be as high as that of the LCP youth.</a:t>
            </a:r>
          </a:p>
          <a:p>
            <a:pPr lvl="3"/>
            <a:r>
              <a:rPr lang="en-US" altLang="en-US">
                <a:latin typeface="Verdana" panose="020B0604030504040204" pitchFamily="34" charset="0"/>
              </a:rPr>
              <a:t>But it is less ingrained into personality</a:t>
            </a:r>
          </a:p>
          <a:p>
            <a:pPr lvl="3"/>
            <a:r>
              <a:rPr lang="en-US" altLang="en-US">
                <a:latin typeface="Verdana" panose="020B0604030504040204" pitchFamily="34" charset="0"/>
              </a:rPr>
              <a:t>More amenable to treatment</a:t>
            </a:r>
          </a:p>
          <a:p>
            <a:pPr lvl="4"/>
            <a:r>
              <a:rPr lang="en-US" altLang="en-US" sz="2400">
                <a:latin typeface="Verdana" panose="020B0604030504040204" pitchFamily="34" charset="0"/>
              </a:rPr>
              <a:t>Still not a good prognosis</a:t>
            </a:r>
          </a:p>
        </p:txBody>
      </p:sp>
    </p:spTree>
  </p:cSld>
  <p:clrMapOvr>
    <a:masterClrMapping/>
  </p:clrMapOvr>
  <p:transition advTm="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69145C8-5AF5-E542-245A-F8EB9821B766}"/>
              </a:ext>
            </a:extLst>
          </p:cNvPr>
          <p:cNvSpPr>
            <a:spLocks noGrp="1" noChangeArrowheads="1"/>
          </p:cNvSpPr>
          <p:nvPr>
            <p:ph type="title"/>
          </p:nvPr>
        </p:nvSpPr>
        <p:spPr/>
        <p:txBody>
          <a:bodyPr/>
          <a:lstStyle/>
          <a:p>
            <a:r>
              <a:rPr lang="en-US" altLang="en-US">
                <a:latin typeface="Verdana" panose="020B0604030504040204" pitchFamily="34" charset="0"/>
              </a:rPr>
              <a:t>Developmental Theories of Delinquency </a:t>
            </a:r>
          </a:p>
        </p:txBody>
      </p:sp>
      <p:sp>
        <p:nvSpPr>
          <p:cNvPr id="22531" name="Content Placeholder 2">
            <a:extLst>
              <a:ext uri="{FF2B5EF4-FFF2-40B4-BE49-F238E27FC236}">
                <a16:creationId xmlns:a16="http://schemas.microsoft.com/office/drawing/2014/main" id="{FA3FF018-41D6-6DD5-C661-381F34700730}"/>
              </a:ext>
            </a:extLst>
          </p:cNvPr>
          <p:cNvSpPr>
            <a:spLocks noGrp="1" noChangeArrowheads="1"/>
          </p:cNvSpPr>
          <p:nvPr>
            <p:ph idx="1"/>
          </p:nvPr>
        </p:nvSpPr>
        <p:spPr>
          <a:xfrm>
            <a:off x="457200" y="1447800"/>
            <a:ext cx="8229600" cy="4678363"/>
          </a:xfrm>
        </p:spPr>
        <p:txBody>
          <a:bodyPr/>
          <a:lstStyle/>
          <a:p>
            <a:r>
              <a:rPr lang="en-US" altLang="en-US" dirty="0">
                <a:latin typeface="Verdana" panose="020B0604030504040204" pitchFamily="34" charset="0"/>
              </a:rPr>
              <a:t>Developmental gender differences for delinquency</a:t>
            </a:r>
          </a:p>
          <a:p>
            <a:pPr lvl="1"/>
            <a:r>
              <a:rPr lang="en-US" altLang="en-US" sz="2400" dirty="0">
                <a:latin typeface="Verdana" panose="020B0604030504040204" pitchFamily="34" charset="0"/>
              </a:rPr>
              <a:t>An ongoing association with delinquent peers appears to be an important factor in the onset of delinquency among adolescent girls &amp; boys.</a:t>
            </a:r>
          </a:p>
          <a:p>
            <a:pPr lvl="1"/>
            <a:r>
              <a:rPr lang="en-US" altLang="en-US" sz="2400" dirty="0">
                <a:latin typeface="Verdana" panose="020B0604030504040204" pitchFamily="34" charset="0"/>
              </a:rPr>
              <a:t>An intimate relationship with a male delinquent is also closely connected to delinquency in adolescent girls. </a:t>
            </a:r>
          </a:p>
          <a:p>
            <a:pPr lvl="2"/>
            <a:r>
              <a:rPr lang="en-US" altLang="en-US" sz="2400" dirty="0">
                <a:latin typeface="Verdana" panose="020B0604030504040204" pitchFamily="34" charset="0"/>
              </a:rPr>
              <a:t>Boyfriend for juvenile</a:t>
            </a:r>
          </a:p>
          <a:p>
            <a:pPr lvl="2"/>
            <a:r>
              <a:rPr lang="en-US" altLang="en-US" sz="2400" dirty="0">
                <a:latin typeface="Verdana" panose="020B0604030504040204" pitchFamily="34" charset="0"/>
              </a:rPr>
              <a:t>Husband for Youthful Offender</a:t>
            </a:r>
          </a:p>
        </p:txBody>
      </p:sp>
    </p:spTree>
  </p:cSld>
  <p:clrMapOvr>
    <a:masterClrMapping/>
  </p:clrMapOvr>
  <p:transition advTm="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689C9AA-EE81-096D-EF4F-E12D88CFE0D3}"/>
              </a:ext>
            </a:extLst>
          </p:cNvPr>
          <p:cNvSpPr>
            <a:spLocks noGrp="1" noChangeArrowheads="1"/>
          </p:cNvSpPr>
          <p:nvPr>
            <p:ph type="title"/>
          </p:nvPr>
        </p:nvSpPr>
        <p:spPr/>
        <p:txBody>
          <a:bodyPr/>
          <a:lstStyle/>
          <a:p>
            <a:r>
              <a:rPr lang="en-US" altLang="en-US">
                <a:latin typeface="Verdana" panose="020B0604030504040204" pitchFamily="34" charset="0"/>
              </a:rPr>
              <a:t>Developmental Theories of Delinquency </a:t>
            </a:r>
          </a:p>
        </p:txBody>
      </p:sp>
      <p:sp>
        <p:nvSpPr>
          <p:cNvPr id="23555" name="Content Placeholder 2">
            <a:extLst>
              <a:ext uri="{FF2B5EF4-FFF2-40B4-BE49-F238E27FC236}">
                <a16:creationId xmlns:a16="http://schemas.microsoft.com/office/drawing/2014/main" id="{42032CAB-503F-7923-F607-1DF418A1FF1D}"/>
              </a:ext>
            </a:extLst>
          </p:cNvPr>
          <p:cNvSpPr>
            <a:spLocks noGrp="1" noChangeArrowheads="1"/>
          </p:cNvSpPr>
          <p:nvPr>
            <p:ph idx="1"/>
          </p:nvPr>
        </p:nvSpPr>
        <p:spPr/>
        <p:txBody>
          <a:bodyPr/>
          <a:lstStyle/>
          <a:p>
            <a:r>
              <a:rPr lang="en-US" altLang="en-US">
                <a:latin typeface="Verdana" panose="020B0604030504040204" pitchFamily="34" charset="0"/>
              </a:rPr>
              <a:t>Steinberg's dual systems model </a:t>
            </a:r>
          </a:p>
          <a:p>
            <a:pPr lvl="1"/>
            <a:r>
              <a:rPr lang="en-US" altLang="en-US">
                <a:latin typeface="Verdana" panose="020B0604030504040204" pitchFamily="34" charset="0"/>
              </a:rPr>
              <a:t>Adolescents, as a group, reach a peak of </a:t>
            </a:r>
            <a:r>
              <a:rPr lang="en-US" altLang="en-US" u="sng">
                <a:latin typeface="Verdana" panose="020B0604030504040204" pitchFamily="34" charset="0"/>
              </a:rPr>
              <a:t>logical reasoning </a:t>
            </a:r>
            <a:r>
              <a:rPr lang="en-US" altLang="en-US">
                <a:latin typeface="Verdana" panose="020B0604030504040204" pitchFamily="34" charset="0"/>
              </a:rPr>
              <a:t>at approximately age 16, a time when their </a:t>
            </a:r>
            <a:r>
              <a:rPr lang="en-US" altLang="en-US" u="sng">
                <a:latin typeface="Verdana" panose="020B0604030504040204" pitchFamily="34" charset="0"/>
              </a:rPr>
              <a:t>psychosocial maturity</a:t>
            </a:r>
            <a:r>
              <a:rPr lang="en-US" altLang="en-US">
                <a:latin typeface="Verdana" panose="020B0604030504040204" pitchFamily="34" charset="0"/>
              </a:rPr>
              <a:t> is far less developed.</a:t>
            </a:r>
          </a:p>
          <a:p>
            <a:pPr lvl="1"/>
            <a:r>
              <a:rPr lang="en-US" altLang="en-US">
                <a:latin typeface="Verdana" panose="020B0604030504040204" pitchFamily="34" charset="0"/>
              </a:rPr>
              <a:t>The two paths do not merge until approximately age 25.</a:t>
            </a:r>
          </a:p>
        </p:txBody>
      </p:sp>
    </p:spTree>
  </p:cSld>
  <p:clrMapOvr>
    <a:masterClrMapping/>
  </p:clrMapOvr>
  <p:transition advTm="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9049EB3-BA14-F73E-F255-B37953D01038}"/>
              </a:ext>
            </a:extLst>
          </p:cNvPr>
          <p:cNvSpPr>
            <a:spLocks noGrp="1" noChangeArrowheads="1"/>
          </p:cNvSpPr>
          <p:nvPr>
            <p:ph type="title"/>
          </p:nvPr>
        </p:nvSpPr>
        <p:spPr/>
        <p:txBody>
          <a:bodyPr/>
          <a:lstStyle/>
          <a:p>
            <a:r>
              <a:rPr lang="en-US" altLang="en-US">
                <a:latin typeface="Verdana" panose="020B0604030504040204" pitchFamily="34" charset="0"/>
              </a:rPr>
              <a:t>Developmental Theories of Delinquency </a:t>
            </a:r>
          </a:p>
        </p:txBody>
      </p:sp>
      <p:sp>
        <p:nvSpPr>
          <p:cNvPr id="24579" name="Content Placeholder 2">
            <a:extLst>
              <a:ext uri="{FF2B5EF4-FFF2-40B4-BE49-F238E27FC236}">
                <a16:creationId xmlns:a16="http://schemas.microsoft.com/office/drawing/2014/main" id="{4DB8A52A-CBF5-C72F-D304-076CCEE0111A}"/>
              </a:ext>
            </a:extLst>
          </p:cNvPr>
          <p:cNvSpPr>
            <a:spLocks noGrp="1" noChangeArrowheads="1"/>
          </p:cNvSpPr>
          <p:nvPr>
            <p:ph idx="1"/>
          </p:nvPr>
        </p:nvSpPr>
        <p:spPr/>
        <p:txBody>
          <a:bodyPr/>
          <a:lstStyle/>
          <a:p>
            <a:r>
              <a:rPr lang="en-US" altLang="en-US" dirty="0">
                <a:latin typeface="Verdana" panose="020B0604030504040204" pitchFamily="34" charset="0"/>
              </a:rPr>
              <a:t>Developmental theory</a:t>
            </a:r>
          </a:p>
          <a:p>
            <a:pPr lvl="1"/>
            <a:r>
              <a:rPr lang="en-US" altLang="en-US" dirty="0">
                <a:latin typeface="Verdana" panose="020B0604030504040204" pitchFamily="34" charset="0"/>
              </a:rPr>
              <a:t>Poor (a) parental monitoring of child activities, (b) disruptive family transitions, and (c) inconsistent parental discipline are major psychosocial contributors to early-onset delinquency.</a:t>
            </a:r>
          </a:p>
          <a:p>
            <a:pPr lvl="1"/>
            <a:r>
              <a:rPr lang="en-US" altLang="en-US" dirty="0">
                <a:latin typeface="Verdana" panose="020B0604030504040204" pitchFamily="34" charset="0"/>
              </a:rPr>
              <a:t>The key predictor of early-onset offending is the family environment. </a:t>
            </a:r>
          </a:p>
        </p:txBody>
      </p:sp>
    </p:spTree>
  </p:cSld>
  <p:clrMapOvr>
    <a:masterClrMapping/>
  </p:clrMapOvr>
  <p:transition advTm="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75618BD-24B7-A365-6750-5C70C63371CF}"/>
              </a:ext>
            </a:extLst>
          </p:cNvPr>
          <p:cNvSpPr>
            <a:spLocks noGrp="1" noChangeArrowheads="1"/>
          </p:cNvSpPr>
          <p:nvPr>
            <p:ph type="title"/>
          </p:nvPr>
        </p:nvSpPr>
        <p:spPr/>
        <p:txBody>
          <a:bodyPr/>
          <a:lstStyle/>
          <a:p>
            <a:r>
              <a:rPr lang="en-US" altLang="en-US">
                <a:latin typeface="Verdana" panose="020B0604030504040204" pitchFamily="34" charset="0"/>
              </a:rPr>
              <a:t>Developmental Theories of Delinquency </a:t>
            </a:r>
          </a:p>
        </p:txBody>
      </p:sp>
      <p:sp>
        <p:nvSpPr>
          <p:cNvPr id="25603" name="Content Placeholder 2">
            <a:extLst>
              <a:ext uri="{FF2B5EF4-FFF2-40B4-BE49-F238E27FC236}">
                <a16:creationId xmlns:a16="http://schemas.microsoft.com/office/drawing/2014/main" id="{FB452509-6DE3-845B-A417-6376F9570F2A}"/>
              </a:ext>
            </a:extLst>
          </p:cNvPr>
          <p:cNvSpPr>
            <a:spLocks noGrp="1" noChangeArrowheads="1"/>
          </p:cNvSpPr>
          <p:nvPr>
            <p:ph idx="1"/>
          </p:nvPr>
        </p:nvSpPr>
        <p:spPr/>
        <p:txBody>
          <a:bodyPr/>
          <a:lstStyle/>
          <a:p>
            <a:r>
              <a:rPr lang="en-US" altLang="en-US">
                <a:latin typeface="Verdana" panose="020B0604030504040204" pitchFamily="34" charset="0"/>
              </a:rPr>
              <a:t>Coercion Developmental </a:t>
            </a:r>
            <a:r>
              <a:rPr lang="en-US" altLang="en-US" dirty="0">
                <a:latin typeface="Verdana" panose="020B0604030504040204" pitchFamily="34" charset="0"/>
              </a:rPr>
              <a:t>T</a:t>
            </a:r>
            <a:r>
              <a:rPr lang="en-US" altLang="en-US">
                <a:latin typeface="Verdana" panose="020B0604030504040204" pitchFamily="34" charset="0"/>
              </a:rPr>
              <a:t>heory </a:t>
            </a:r>
            <a:r>
              <a:rPr lang="en-US" altLang="en-US" sz="1400" dirty="0">
                <a:latin typeface="Verdana" panose="020B0604030504040204" pitchFamily="34" charset="0"/>
              </a:rPr>
              <a:t>(Li)</a:t>
            </a:r>
          </a:p>
          <a:p>
            <a:pPr lvl="1"/>
            <a:r>
              <a:rPr lang="en-US" sz="2000" b="0" i="0" u="none" strike="noStrike" dirty="0">
                <a:solidFill>
                  <a:srgbClr val="000000"/>
                </a:solidFill>
                <a:effectLst/>
                <a:latin typeface="Helvetica Neue" panose="02000503000000020004" pitchFamily="2" charset="0"/>
              </a:rPr>
              <a:t>Coercion Theory describes a process of how ineffective parenting in early childhood sets the stage for adolescent antisocial behavior later through association with deviant peers.</a:t>
            </a:r>
            <a:endParaRPr lang="en-US" sz="2000" b="0" i="0" u="none" strike="noStrike" dirty="0">
              <a:solidFill>
                <a:srgbClr val="000000"/>
              </a:solidFill>
              <a:effectLst/>
              <a:latin typeface="Verdana" panose="020B0604030504040204" pitchFamily="34" charset="0"/>
            </a:endParaRPr>
          </a:p>
          <a:p>
            <a:pPr lvl="1"/>
            <a:r>
              <a:rPr lang="en-US" sz="2000" b="0" i="0" u="none" strike="noStrike" dirty="0">
                <a:solidFill>
                  <a:srgbClr val="000000"/>
                </a:solidFill>
                <a:effectLst/>
                <a:latin typeface="Helvetica Neue" panose="02000503000000020004" pitchFamily="2" charset="0"/>
              </a:rPr>
              <a:t>When a child disobeys the parent’s directive or request, the misbehavior provokes anger and hostility in the parent. The parent then reacts punitively, which provokes the child’s disruptive behavior, which raises the parent’s angry response even more. As the exchanges continue, the level of coercion intensifies and escalates to result in a coercive cycle th</a:t>
            </a:r>
            <a:r>
              <a:rPr lang="en-US" sz="2000" dirty="0">
                <a:solidFill>
                  <a:srgbClr val="000000"/>
                </a:solidFill>
                <a:latin typeface="Helvetica Neue" panose="02000503000000020004" pitchFamily="2" charset="0"/>
              </a:rPr>
              <a:t>at goes on until someone “wins”.</a:t>
            </a:r>
            <a:endParaRPr lang="en-US" altLang="en-US" sz="2000" dirty="0">
              <a:latin typeface="Verdana" panose="020B0604030504040204" pitchFamily="34" charset="0"/>
            </a:endParaRPr>
          </a:p>
        </p:txBody>
      </p:sp>
    </p:spTree>
  </p:cSld>
  <p:clrMapOvr>
    <a:masterClrMapping/>
  </p:clrMapOvr>
  <p:transition advTm="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75618BD-24B7-A365-6750-5C70C63371CF}"/>
              </a:ext>
            </a:extLst>
          </p:cNvPr>
          <p:cNvSpPr>
            <a:spLocks noGrp="1" noChangeArrowheads="1"/>
          </p:cNvSpPr>
          <p:nvPr>
            <p:ph type="title"/>
          </p:nvPr>
        </p:nvSpPr>
        <p:spPr/>
        <p:txBody>
          <a:bodyPr/>
          <a:lstStyle/>
          <a:p>
            <a:r>
              <a:rPr lang="en-US" altLang="en-US">
                <a:latin typeface="Verdana" panose="020B0604030504040204" pitchFamily="34" charset="0"/>
              </a:rPr>
              <a:t>Developmental Theories of Delinquency </a:t>
            </a:r>
          </a:p>
        </p:txBody>
      </p:sp>
      <p:sp>
        <p:nvSpPr>
          <p:cNvPr id="25603" name="Content Placeholder 2">
            <a:extLst>
              <a:ext uri="{FF2B5EF4-FFF2-40B4-BE49-F238E27FC236}">
                <a16:creationId xmlns:a16="http://schemas.microsoft.com/office/drawing/2014/main" id="{FB452509-6DE3-845B-A417-6376F9570F2A}"/>
              </a:ext>
            </a:extLst>
          </p:cNvPr>
          <p:cNvSpPr>
            <a:spLocks noGrp="1" noChangeArrowheads="1"/>
          </p:cNvSpPr>
          <p:nvPr>
            <p:ph idx="1"/>
          </p:nvPr>
        </p:nvSpPr>
        <p:spPr/>
        <p:txBody>
          <a:bodyPr/>
          <a:lstStyle/>
          <a:p>
            <a:r>
              <a:rPr lang="en-US" altLang="en-US" dirty="0">
                <a:latin typeface="Verdana" panose="020B0604030504040204" pitchFamily="34" charset="0"/>
              </a:rPr>
              <a:t>Coercion Developmental Theory </a:t>
            </a:r>
            <a:r>
              <a:rPr lang="en-US" altLang="en-US" sz="1400" dirty="0">
                <a:latin typeface="Verdana" panose="020B0604030504040204" pitchFamily="34" charset="0"/>
              </a:rPr>
              <a:t>(Li)</a:t>
            </a:r>
          </a:p>
          <a:p>
            <a:pPr algn="l" fontAlgn="base"/>
            <a:r>
              <a:rPr lang="en-US" sz="2200" b="0" i="0" u="none" strike="noStrike" dirty="0">
                <a:solidFill>
                  <a:srgbClr val="000000"/>
                </a:solidFill>
                <a:effectLst/>
                <a:latin typeface="Helvetica Neue" panose="02000503000000020004" pitchFamily="2" charset="0"/>
              </a:rPr>
              <a:t>If the parent disengages, the child “wins” reinforcing the aggressive behavior</a:t>
            </a:r>
            <a:r>
              <a:rPr lang="en-US" sz="2200" b="0" i="0" u="none" strike="noStrike" baseline="30000" dirty="0">
                <a:solidFill>
                  <a:srgbClr val="000000"/>
                </a:solidFill>
                <a:effectLst/>
                <a:latin typeface="Helvetica Neue" panose="02000503000000020004" pitchFamily="2" charset="0"/>
              </a:rPr>
              <a:t>​.  </a:t>
            </a:r>
            <a:r>
              <a:rPr lang="en-US" sz="2200" b="0" i="0" u="none" strike="noStrike" dirty="0">
                <a:solidFill>
                  <a:srgbClr val="000000"/>
                </a:solidFill>
                <a:effectLst/>
                <a:latin typeface="Helvetica Neue" panose="02000503000000020004" pitchFamily="2" charset="0"/>
              </a:rPr>
              <a:t>The parent has been shaped to back down when the child’s behavior becomes even more aversive the next time the parent tries to discipline.</a:t>
            </a:r>
          </a:p>
          <a:p>
            <a:pPr algn="l" fontAlgn="base"/>
            <a:r>
              <a:rPr lang="en-US" altLang="en-US" sz="2200" dirty="0">
                <a:solidFill>
                  <a:srgbClr val="000000"/>
                </a:solidFill>
                <a:latin typeface="Helvetica Neue" panose="02000503000000020004" pitchFamily="2" charset="0"/>
              </a:rPr>
              <a:t>A child only has to “win” once.</a:t>
            </a:r>
          </a:p>
          <a:p>
            <a:pPr algn="l" fontAlgn="base"/>
            <a:r>
              <a:rPr lang="en-US" sz="2200" b="0" i="0" u="none" strike="noStrike" dirty="0">
                <a:solidFill>
                  <a:srgbClr val="000000"/>
                </a:solidFill>
                <a:effectLst/>
                <a:latin typeface="Helvetica Neue" panose="02000503000000020004" pitchFamily="2" charset="0"/>
              </a:rPr>
              <a:t>Problem behaviors that have been formed at home are usually maintained at school by coercive exchanges with peers</a:t>
            </a:r>
            <a:r>
              <a:rPr lang="en-US" sz="2200" b="0" i="0" u="none" strike="noStrike" baseline="30000" dirty="0">
                <a:solidFill>
                  <a:srgbClr val="000000"/>
                </a:solidFill>
                <a:effectLst/>
                <a:latin typeface="Helvetica Neue" panose="02000503000000020004" pitchFamily="2" charset="0"/>
              </a:rPr>
              <a:t>​. </a:t>
            </a:r>
            <a:r>
              <a:rPr lang="en-US" sz="2200" b="0" i="0" u="none" strike="noStrike" dirty="0">
                <a:solidFill>
                  <a:srgbClr val="000000"/>
                </a:solidFill>
                <a:effectLst/>
                <a:latin typeface="Helvetica Neue" panose="02000503000000020004" pitchFamily="2" charset="0"/>
              </a:rPr>
              <a:t> Children with antisocial behavior and poor social skills are often rejected by their normal peers, leading them to drift to deviant peers who reinforce their conduct problems, and this leads to delinquency.</a:t>
            </a:r>
            <a:endParaRPr lang="en-US" altLang="en-US" sz="2200" dirty="0">
              <a:latin typeface="Verdana" panose="020B0604030504040204" pitchFamily="34" charset="0"/>
            </a:endParaRPr>
          </a:p>
        </p:txBody>
      </p:sp>
    </p:spTree>
    <p:extLst>
      <p:ext uri="{BB962C8B-B14F-4D97-AF65-F5344CB8AC3E}">
        <p14:creationId xmlns:p14="http://schemas.microsoft.com/office/powerpoint/2010/main" val="2461999628"/>
      </p:ext>
    </p:extLst>
  </p:cSld>
  <p:clrMapOvr>
    <a:masterClrMapping/>
  </p:clrMapOvr>
  <p:transition advTm="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75618BD-24B7-A365-6750-5C70C63371CF}"/>
              </a:ext>
            </a:extLst>
          </p:cNvPr>
          <p:cNvSpPr>
            <a:spLocks noGrp="1" noChangeArrowheads="1"/>
          </p:cNvSpPr>
          <p:nvPr>
            <p:ph type="title"/>
          </p:nvPr>
        </p:nvSpPr>
        <p:spPr/>
        <p:txBody>
          <a:bodyPr/>
          <a:lstStyle/>
          <a:p>
            <a:r>
              <a:rPr lang="en-US" altLang="en-US">
                <a:latin typeface="Verdana" panose="020B0604030504040204" pitchFamily="34" charset="0"/>
              </a:rPr>
              <a:t>Developmental Theories of Delinquency </a:t>
            </a:r>
          </a:p>
        </p:txBody>
      </p:sp>
      <p:sp>
        <p:nvSpPr>
          <p:cNvPr id="25603" name="Content Placeholder 2">
            <a:extLst>
              <a:ext uri="{FF2B5EF4-FFF2-40B4-BE49-F238E27FC236}">
                <a16:creationId xmlns:a16="http://schemas.microsoft.com/office/drawing/2014/main" id="{FB452509-6DE3-845B-A417-6376F9570F2A}"/>
              </a:ext>
            </a:extLst>
          </p:cNvPr>
          <p:cNvSpPr>
            <a:spLocks noGrp="1" noChangeArrowheads="1"/>
          </p:cNvSpPr>
          <p:nvPr>
            <p:ph idx="1"/>
          </p:nvPr>
        </p:nvSpPr>
        <p:spPr>
          <a:xfrm>
            <a:off x="457200" y="1371600"/>
            <a:ext cx="8229600" cy="4754563"/>
          </a:xfrm>
        </p:spPr>
        <p:txBody>
          <a:bodyPr/>
          <a:lstStyle/>
          <a:p>
            <a:r>
              <a:rPr lang="en-US" altLang="en-US" dirty="0">
                <a:latin typeface="Verdana" panose="020B0604030504040204" pitchFamily="34" charset="0"/>
              </a:rPr>
              <a:t>Coercion Developmental Theory</a:t>
            </a:r>
          </a:p>
          <a:p>
            <a:pPr lvl="1"/>
            <a:r>
              <a:rPr lang="en-US" altLang="en-US" dirty="0">
                <a:latin typeface="Verdana" panose="020B0604030504040204" pitchFamily="34" charset="0"/>
              </a:rPr>
              <a:t>Early onset</a:t>
            </a:r>
          </a:p>
          <a:p>
            <a:pPr lvl="2"/>
            <a:r>
              <a:rPr lang="en-US" altLang="en-US" dirty="0">
                <a:latin typeface="Verdana" panose="020B0604030504040204" pitchFamily="34" charset="0"/>
              </a:rPr>
              <a:t>Begins in preschool</a:t>
            </a:r>
          </a:p>
          <a:p>
            <a:pPr lvl="2"/>
            <a:r>
              <a:rPr lang="en-US" altLang="en-US" dirty="0">
                <a:latin typeface="Verdana" panose="020B0604030504040204" pitchFamily="34" charset="0"/>
              </a:rPr>
              <a:t>Inept parenting is more severe</a:t>
            </a:r>
          </a:p>
          <a:p>
            <a:pPr lvl="2"/>
            <a:r>
              <a:rPr lang="en-US" altLang="en-US" dirty="0">
                <a:latin typeface="Verdana" panose="020B0604030504040204" pitchFamily="34" charset="0"/>
              </a:rPr>
              <a:t>High level of social incompetence</a:t>
            </a:r>
          </a:p>
          <a:p>
            <a:pPr lvl="3"/>
            <a:r>
              <a:rPr lang="en-US" altLang="en-US" dirty="0">
                <a:latin typeface="Verdana" panose="020B0604030504040204" pitchFamily="34" charset="0"/>
              </a:rPr>
              <a:t>Across the life span</a:t>
            </a:r>
          </a:p>
          <a:p>
            <a:pPr lvl="3"/>
            <a:r>
              <a:rPr lang="en-US" altLang="en-US" dirty="0">
                <a:latin typeface="Verdana" panose="020B0604030504040204" pitchFamily="34" charset="0"/>
              </a:rPr>
              <a:t>Affects who the peers are</a:t>
            </a:r>
          </a:p>
          <a:p>
            <a:pPr lvl="2"/>
            <a:r>
              <a:rPr lang="en-US" altLang="en-US" dirty="0">
                <a:latin typeface="Verdana" panose="020B0604030504040204" pitchFamily="34" charset="0"/>
              </a:rPr>
              <a:t>By the time the person reaches adolescent, it may be too late to fix</a:t>
            </a:r>
          </a:p>
          <a:p>
            <a:pPr lvl="2"/>
            <a:r>
              <a:rPr lang="en-US" altLang="en-US" dirty="0">
                <a:latin typeface="Verdana" panose="020B0604030504040204" pitchFamily="34" charset="0"/>
              </a:rPr>
              <a:t>Arrest likely as adult</a:t>
            </a:r>
          </a:p>
        </p:txBody>
      </p:sp>
    </p:spTree>
    <p:extLst>
      <p:ext uri="{BB962C8B-B14F-4D97-AF65-F5344CB8AC3E}">
        <p14:creationId xmlns:p14="http://schemas.microsoft.com/office/powerpoint/2010/main" val="269832329"/>
      </p:ext>
    </p:extLst>
  </p:cSld>
  <p:clrMapOvr>
    <a:masterClrMapping/>
  </p:clrMapOvr>
  <p:transition advTm="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84BE6DC-E1AF-984A-FADA-706C6E1F6139}"/>
              </a:ext>
            </a:extLst>
          </p:cNvPr>
          <p:cNvSpPr>
            <a:spLocks noGrp="1" noChangeArrowheads="1"/>
          </p:cNvSpPr>
          <p:nvPr>
            <p:ph type="title"/>
          </p:nvPr>
        </p:nvSpPr>
        <p:spPr/>
        <p:txBody>
          <a:bodyPr/>
          <a:lstStyle/>
          <a:p>
            <a:r>
              <a:rPr lang="en-US" altLang="en-US">
                <a:latin typeface="Verdana" panose="020B0604030504040204" pitchFamily="34" charset="0"/>
              </a:rPr>
              <a:t>Chapter Objectives</a:t>
            </a:r>
          </a:p>
        </p:txBody>
      </p:sp>
      <p:sp>
        <p:nvSpPr>
          <p:cNvPr id="8195" name="Content Placeholder 2">
            <a:extLst>
              <a:ext uri="{FF2B5EF4-FFF2-40B4-BE49-F238E27FC236}">
                <a16:creationId xmlns:a16="http://schemas.microsoft.com/office/drawing/2014/main" id="{F17C09F6-E334-F322-EA21-3820BF5C9D69}"/>
              </a:ext>
            </a:extLst>
          </p:cNvPr>
          <p:cNvSpPr>
            <a:spLocks noGrp="1" noChangeArrowheads="1"/>
          </p:cNvSpPr>
          <p:nvPr>
            <p:ph idx="1"/>
          </p:nvPr>
        </p:nvSpPr>
        <p:spPr/>
        <p:txBody>
          <a:bodyPr/>
          <a:lstStyle/>
          <a:p>
            <a:r>
              <a:rPr lang="en-US" altLang="en-US">
                <a:latin typeface="Verdana" panose="020B0604030504040204" pitchFamily="34" charset="0"/>
              </a:rPr>
              <a:t>Describe Patterson's coercion developmental theory.</a:t>
            </a:r>
          </a:p>
          <a:p>
            <a:r>
              <a:rPr lang="en-US" altLang="en-US">
                <a:latin typeface="Verdana" panose="020B0604030504040204" pitchFamily="34" charset="0"/>
              </a:rPr>
              <a:t>Introduce callous-unemotional traits as features of serious delinquency.</a:t>
            </a:r>
          </a:p>
          <a:p>
            <a:r>
              <a:rPr lang="en-US" altLang="en-US">
                <a:latin typeface="Verdana" panose="020B0604030504040204" pitchFamily="34" charset="0"/>
              </a:rPr>
              <a:t>Summarize features of effective programs for juvenile offenders.</a:t>
            </a:r>
          </a:p>
        </p:txBody>
      </p:sp>
    </p:spTree>
  </p:cSld>
  <p:clrMapOvr>
    <a:masterClrMapping/>
  </p:clrMapOvr>
  <p:transition advTm="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E1906EE-4F7F-DB39-3D24-D1E62CC579EF}"/>
              </a:ext>
            </a:extLst>
          </p:cNvPr>
          <p:cNvSpPr>
            <a:spLocks noGrp="1" noChangeArrowheads="1"/>
          </p:cNvSpPr>
          <p:nvPr>
            <p:ph type="title"/>
          </p:nvPr>
        </p:nvSpPr>
        <p:spPr/>
        <p:txBody>
          <a:bodyPr/>
          <a:lstStyle/>
          <a:p>
            <a:r>
              <a:rPr lang="en-US" altLang="en-US">
                <a:latin typeface="Verdana" panose="020B0604030504040204" pitchFamily="34" charset="0"/>
              </a:rPr>
              <a:t>Developmental Theories of Delinquency </a:t>
            </a:r>
          </a:p>
        </p:txBody>
      </p:sp>
      <p:sp>
        <p:nvSpPr>
          <p:cNvPr id="26627" name="Content Placeholder 2">
            <a:extLst>
              <a:ext uri="{FF2B5EF4-FFF2-40B4-BE49-F238E27FC236}">
                <a16:creationId xmlns:a16="http://schemas.microsoft.com/office/drawing/2014/main" id="{AA2FC965-A77E-9D4B-C393-0A2A5FD42127}"/>
              </a:ext>
            </a:extLst>
          </p:cNvPr>
          <p:cNvSpPr>
            <a:spLocks noGrp="1" noChangeArrowheads="1"/>
          </p:cNvSpPr>
          <p:nvPr>
            <p:ph idx="1"/>
          </p:nvPr>
        </p:nvSpPr>
        <p:spPr/>
        <p:txBody>
          <a:bodyPr/>
          <a:lstStyle/>
          <a:p>
            <a:r>
              <a:rPr lang="en-US" altLang="en-US">
                <a:latin typeface="Verdana" panose="020B0604030504040204" pitchFamily="34" charset="0"/>
              </a:rPr>
              <a:t>Coercion developmental theory</a:t>
            </a:r>
          </a:p>
          <a:p>
            <a:pPr lvl="1"/>
            <a:r>
              <a:rPr lang="en-US" altLang="en-US">
                <a:latin typeface="Verdana" panose="020B0604030504040204" pitchFamily="34" charset="0"/>
              </a:rPr>
              <a:t>Late onset</a:t>
            </a:r>
          </a:p>
          <a:p>
            <a:pPr lvl="2"/>
            <a:r>
              <a:rPr lang="en-US" altLang="en-US">
                <a:latin typeface="Verdana" panose="020B0604030504040204" pitchFamily="34" charset="0"/>
              </a:rPr>
              <a:t>Begins late adolescence</a:t>
            </a:r>
          </a:p>
          <a:p>
            <a:pPr lvl="2"/>
            <a:r>
              <a:rPr lang="en-US" altLang="en-US">
                <a:latin typeface="Verdana" panose="020B0604030504040204" pitchFamily="34" charset="0"/>
              </a:rPr>
              <a:t>Inept parenting is less severe</a:t>
            </a:r>
          </a:p>
          <a:p>
            <a:pPr lvl="3"/>
            <a:r>
              <a:rPr lang="en-US" altLang="en-US">
                <a:latin typeface="Verdana" panose="020B0604030504040204" pitchFamily="34" charset="0"/>
              </a:rPr>
              <a:t>Because in adolescence family has less of an influence</a:t>
            </a:r>
          </a:p>
          <a:p>
            <a:pPr lvl="2"/>
            <a:r>
              <a:rPr lang="en-US" altLang="en-US">
                <a:latin typeface="Verdana" panose="020B0604030504040204" pitchFamily="34" charset="0"/>
              </a:rPr>
              <a:t>Social incompetence, but lower level</a:t>
            </a:r>
          </a:p>
          <a:p>
            <a:pPr lvl="2"/>
            <a:r>
              <a:rPr lang="en-US" altLang="en-US">
                <a:latin typeface="Verdana" panose="020B0604030504040204" pitchFamily="34" charset="0"/>
              </a:rPr>
              <a:t>Desist in offending as adult</a:t>
            </a:r>
          </a:p>
          <a:p>
            <a:pPr lvl="3"/>
            <a:r>
              <a:rPr lang="en-US" altLang="en-US">
                <a:latin typeface="Verdana" panose="020B0604030504040204" pitchFamily="34" charset="0"/>
              </a:rPr>
              <a:t>However, usually not until in 20’s</a:t>
            </a:r>
          </a:p>
        </p:txBody>
      </p:sp>
    </p:spTree>
  </p:cSld>
  <p:clrMapOvr>
    <a:masterClrMapping/>
  </p:clrMapOvr>
  <p:transition advTm="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3CF2982-27BB-987A-5DDD-EFC70D2D31DD}"/>
              </a:ext>
            </a:extLst>
          </p:cNvPr>
          <p:cNvSpPr>
            <a:spLocks noGrp="1" noChangeArrowheads="1"/>
          </p:cNvSpPr>
          <p:nvPr>
            <p:ph type="title"/>
          </p:nvPr>
        </p:nvSpPr>
        <p:spPr/>
        <p:txBody>
          <a:bodyPr/>
          <a:lstStyle/>
          <a:p>
            <a:r>
              <a:rPr lang="en-US" altLang="en-US">
                <a:latin typeface="Verdana" panose="020B0604030504040204" pitchFamily="34" charset="0"/>
              </a:rPr>
              <a:t>Developmental Theories of Delinquency </a:t>
            </a:r>
          </a:p>
        </p:txBody>
      </p:sp>
      <p:sp>
        <p:nvSpPr>
          <p:cNvPr id="27651" name="Content Placeholder 2">
            <a:extLst>
              <a:ext uri="{FF2B5EF4-FFF2-40B4-BE49-F238E27FC236}">
                <a16:creationId xmlns:a16="http://schemas.microsoft.com/office/drawing/2014/main" id="{C84878C2-5E6A-5BDA-412A-4B1AA64C3991}"/>
              </a:ext>
            </a:extLst>
          </p:cNvPr>
          <p:cNvSpPr>
            <a:spLocks noGrp="1" noChangeArrowheads="1"/>
          </p:cNvSpPr>
          <p:nvPr>
            <p:ph idx="1"/>
          </p:nvPr>
        </p:nvSpPr>
        <p:spPr/>
        <p:txBody>
          <a:bodyPr/>
          <a:lstStyle/>
          <a:p>
            <a:r>
              <a:rPr lang="en-US" altLang="en-US">
                <a:latin typeface="Verdana" panose="020B0604030504040204" pitchFamily="34" charset="0"/>
              </a:rPr>
              <a:t>Coercion developmental theory</a:t>
            </a:r>
          </a:p>
          <a:p>
            <a:pPr lvl="1"/>
            <a:r>
              <a:rPr lang="en-US" altLang="en-US">
                <a:latin typeface="Verdana" panose="020B0604030504040204" pitchFamily="34" charset="0"/>
              </a:rPr>
              <a:t>Gender differences</a:t>
            </a:r>
          </a:p>
          <a:p>
            <a:pPr lvl="2"/>
            <a:r>
              <a:rPr lang="en-US" altLang="en-US">
                <a:latin typeface="Verdana" panose="020B0604030504040204" pitchFamily="34" charset="0"/>
              </a:rPr>
              <a:t>Gender differences in aggression are well in place by age five and persist throughout childhood and adolescence. </a:t>
            </a:r>
          </a:p>
          <a:p>
            <a:pPr lvl="2"/>
            <a:r>
              <a:rPr lang="en-US" altLang="en-US">
                <a:latin typeface="Verdana" panose="020B0604030504040204" pitchFamily="34" charset="0"/>
              </a:rPr>
              <a:t>Aggressiveness in boys</a:t>
            </a:r>
          </a:p>
          <a:p>
            <a:pPr lvl="2"/>
            <a:r>
              <a:rPr lang="en-US" altLang="en-US">
                <a:latin typeface="Verdana" panose="020B0604030504040204" pitchFamily="34" charset="0"/>
              </a:rPr>
              <a:t>Result of different environmental experiences and reinforcements</a:t>
            </a:r>
          </a:p>
          <a:p>
            <a:pPr lvl="2"/>
            <a:r>
              <a:rPr lang="en-US" altLang="en-US">
                <a:latin typeface="Verdana" panose="020B0604030504040204" pitchFamily="34" charset="0"/>
              </a:rPr>
              <a:t>Peer socialization</a:t>
            </a:r>
          </a:p>
        </p:txBody>
      </p:sp>
    </p:spTree>
  </p:cSld>
  <p:clrMapOvr>
    <a:masterClrMapping/>
  </p:clrMapOvr>
  <p:transition advTm="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025B303-F945-5222-056C-8B08D71A6DB0}"/>
              </a:ext>
            </a:extLst>
          </p:cNvPr>
          <p:cNvSpPr>
            <a:spLocks noGrp="1" noChangeArrowheads="1"/>
          </p:cNvSpPr>
          <p:nvPr>
            <p:ph type="title"/>
          </p:nvPr>
        </p:nvSpPr>
        <p:spPr/>
        <p:txBody>
          <a:bodyPr/>
          <a:lstStyle/>
          <a:p>
            <a:r>
              <a:rPr lang="en-US" altLang="en-US" dirty="0">
                <a:latin typeface="Verdana" panose="020B0604030504040204" pitchFamily="34" charset="0"/>
              </a:rPr>
              <a:t>Prevention, Intervention, and Treatment of Juvenile Offending</a:t>
            </a:r>
            <a:r>
              <a:rPr lang="en-US" altLang="en-US" sz="800" dirty="0">
                <a:latin typeface="Verdana" panose="020B0604030504040204" pitchFamily="34" charset="0"/>
              </a:rPr>
              <a:t>(6:25)</a:t>
            </a:r>
          </a:p>
        </p:txBody>
      </p:sp>
      <p:pic>
        <p:nvPicPr>
          <p:cNvPr id="2" name="Online Media 1" descr="The juvenile justice system is broken. Here is what actually works">
            <a:hlinkClick r:id="" action="ppaction://media"/>
            <a:extLst>
              <a:ext uri="{FF2B5EF4-FFF2-40B4-BE49-F238E27FC236}">
                <a16:creationId xmlns:a16="http://schemas.microsoft.com/office/drawing/2014/main" id="{D876379E-2D5E-1DA8-C8C4-DFE0F957F2EE}"/>
              </a:ext>
            </a:extLst>
          </p:cNvPr>
          <p:cNvPicPr>
            <a:picLocks noGrp="1" noRot="1" noChangeAspect="1"/>
          </p:cNvPicPr>
          <p:nvPr>
            <p:ph idx="1"/>
            <a:videoFile r:link="rId1"/>
          </p:nvPr>
        </p:nvPicPr>
        <p:blipFill>
          <a:blip r:embed="rId3"/>
          <a:stretch>
            <a:fillRect/>
          </a:stretch>
        </p:blipFill>
        <p:spPr>
          <a:xfrm>
            <a:off x="566738" y="1600200"/>
            <a:ext cx="8010525" cy="4525963"/>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025B303-F945-5222-056C-8B08D71A6DB0}"/>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28675" name="Content Placeholder 2">
            <a:extLst>
              <a:ext uri="{FF2B5EF4-FFF2-40B4-BE49-F238E27FC236}">
                <a16:creationId xmlns:a16="http://schemas.microsoft.com/office/drawing/2014/main" id="{EE71D576-28DF-BD13-23AA-BBC3128D512E}"/>
              </a:ext>
            </a:extLst>
          </p:cNvPr>
          <p:cNvSpPr>
            <a:spLocks noGrp="1" noChangeArrowheads="1"/>
          </p:cNvSpPr>
          <p:nvPr>
            <p:ph idx="1"/>
          </p:nvPr>
        </p:nvSpPr>
        <p:spPr>
          <a:xfrm>
            <a:off x="457200" y="1447800"/>
            <a:ext cx="8229600" cy="4678363"/>
          </a:xfrm>
        </p:spPr>
        <p:txBody>
          <a:bodyPr/>
          <a:lstStyle/>
          <a:p>
            <a:r>
              <a:rPr lang="en-US" altLang="en-US" sz="2400" dirty="0">
                <a:latin typeface="Verdana" panose="020B0604030504040204" pitchFamily="34" charset="0"/>
              </a:rPr>
              <a:t>Questions from the video (introspective)</a:t>
            </a:r>
          </a:p>
          <a:p>
            <a:r>
              <a:rPr lang="en-US" altLang="en-US" sz="2400" dirty="0">
                <a:latin typeface="Verdana" panose="020B0604030504040204" pitchFamily="34" charset="0"/>
              </a:rPr>
              <a:t>Did they say these programs would work for all offenders?</a:t>
            </a:r>
          </a:p>
          <a:p>
            <a:r>
              <a:rPr lang="en-US" altLang="en-US" sz="2400" dirty="0">
                <a:latin typeface="Verdana" panose="020B0604030504040204" pitchFamily="34" charset="0"/>
              </a:rPr>
              <a:t>Did they work with all age groups?</a:t>
            </a:r>
          </a:p>
          <a:p>
            <a:r>
              <a:rPr lang="en-US" altLang="en-US" sz="2400" dirty="0">
                <a:latin typeface="Verdana" panose="020B0604030504040204" pitchFamily="34" charset="0"/>
              </a:rPr>
              <a:t>Did they address problems of social environment from which the offenders came?</a:t>
            </a:r>
          </a:p>
          <a:p>
            <a:pPr lvl="1"/>
            <a:r>
              <a:rPr lang="en-US" altLang="en-US" sz="2200" dirty="0">
                <a:latin typeface="Verdana" panose="020B0604030504040204" pitchFamily="34" charset="0"/>
              </a:rPr>
              <a:t>If the environment is a factor, what happens to a rehabilitated person thrown back into it?</a:t>
            </a:r>
          </a:p>
          <a:p>
            <a:r>
              <a:rPr lang="en-US" altLang="en-US" sz="2400" dirty="0">
                <a:latin typeface="Verdana" panose="020B0604030504040204" pitchFamily="34" charset="0"/>
              </a:rPr>
              <a:t>They stated they selected the participants, did they indicate what criteria was used?  Did they “cherry pick” only persons likely to succeed?</a:t>
            </a:r>
          </a:p>
        </p:txBody>
      </p:sp>
    </p:spTree>
    <p:extLst>
      <p:ext uri="{BB962C8B-B14F-4D97-AF65-F5344CB8AC3E}">
        <p14:creationId xmlns:p14="http://schemas.microsoft.com/office/powerpoint/2010/main" val="1909078789"/>
      </p:ext>
    </p:extLst>
  </p:cSld>
  <p:clrMapOvr>
    <a:masterClrMapping/>
  </p:clrMapOvr>
  <p:transition advTm="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025B303-F945-5222-056C-8B08D71A6DB0}"/>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28675" name="Content Placeholder 2">
            <a:extLst>
              <a:ext uri="{FF2B5EF4-FFF2-40B4-BE49-F238E27FC236}">
                <a16:creationId xmlns:a16="http://schemas.microsoft.com/office/drawing/2014/main" id="{EE71D576-28DF-BD13-23AA-BBC3128D512E}"/>
              </a:ext>
            </a:extLst>
          </p:cNvPr>
          <p:cNvSpPr>
            <a:spLocks noGrp="1" noChangeArrowheads="1"/>
          </p:cNvSpPr>
          <p:nvPr>
            <p:ph idx="1"/>
          </p:nvPr>
        </p:nvSpPr>
        <p:spPr/>
        <p:txBody>
          <a:bodyPr/>
          <a:lstStyle/>
          <a:p>
            <a:r>
              <a:rPr lang="en-US" altLang="en-US" sz="2400">
                <a:latin typeface="Verdana" panose="020B0604030504040204" pitchFamily="34" charset="0"/>
              </a:rPr>
              <a:t>Treatment and rehabilitation strategies</a:t>
            </a:r>
          </a:p>
          <a:p>
            <a:pPr lvl="1"/>
            <a:r>
              <a:rPr lang="en-US" altLang="en-US" sz="2400">
                <a:latin typeface="Verdana" panose="020B0604030504040204" pitchFamily="34" charset="0"/>
              </a:rPr>
              <a:t>Mental health diagnoses</a:t>
            </a:r>
          </a:p>
          <a:p>
            <a:pPr lvl="2"/>
            <a:r>
              <a:rPr lang="en-US" altLang="en-US" sz="2400">
                <a:latin typeface="Verdana" panose="020B0604030504040204" pitchFamily="34" charset="0"/>
              </a:rPr>
              <a:t>Focus on the individual</a:t>
            </a:r>
          </a:p>
          <a:p>
            <a:pPr lvl="1"/>
            <a:r>
              <a:rPr lang="en-US" altLang="en-US" sz="2400">
                <a:latin typeface="Verdana" panose="020B0604030504040204" pitchFamily="34" charset="0"/>
              </a:rPr>
              <a:t>Substance abuse disorders</a:t>
            </a:r>
          </a:p>
          <a:p>
            <a:pPr lvl="2"/>
            <a:r>
              <a:rPr lang="en-US" altLang="en-US" sz="2400">
                <a:latin typeface="Verdana" panose="020B0604030504040204" pitchFamily="34" charset="0"/>
              </a:rPr>
              <a:t>Focus on the individual</a:t>
            </a:r>
          </a:p>
          <a:p>
            <a:pPr lvl="1"/>
            <a:r>
              <a:rPr lang="en-US" altLang="en-US" sz="2400">
                <a:latin typeface="Verdana" panose="020B0604030504040204" pitchFamily="34" charset="0"/>
              </a:rPr>
              <a:t>Few programs are effective regardless of how intensive they are</a:t>
            </a:r>
          </a:p>
          <a:p>
            <a:pPr lvl="2"/>
            <a:r>
              <a:rPr lang="en-US" altLang="en-US" sz="2400">
                <a:latin typeface="Verdana" panose="020B0604030504040204" pitchFamily="34" charset="0"/>
              </a:rPr>
              <a:t>Why?  Look at the above.  Do they focus on the environment?</a:t>
            </a:r>
          </a:p>
        </p:txBody>
      </p:sp>
    </p:spTree>
    <p:extLst>
      <p:ext uri="{BB962C8B-B14F-4D97-AF65-F5344CB8AC3E}">
        <p14:creationId xmlns:p14="http://schemas.microsoft.com/office/powerpoint/2010/main" val="365218199"/>
      </p:ext>
    </p:extLst>
  </p:cSld>
  <p:clrMapOvr>
    <a:masterClrMapping/>
  </p:clrMapOvr>
  <p:transition advTm="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4867967-38DC-6AD1-C339-6265692A3ED0}"/>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29699" name="Content Placeholder 2">
            <a:extLst>
              <a:ext uri="{FF2B5EF4-FFF2-40B4-BE49-F238E27FC236}">
                <a16:creationId xmlns:a16="http://schemas.microsoft.com/office/drawing/2014/main" id="{C5AD9D9C-4DA1-80F6-A90F-06E68A29DD56}"/>
              </a:ext>
            </a:extLst>
          </p:cNvPr>
          <p:cNvSpPr>
            <a:spLocks noGrp="1" noChangeArrowheads="1"/>
          </p:cNvSpPr>
          <p:nvPr>
            <p:ph idx="1"/>
          </p:nvPr>
        </p:nvSpPr>
        <p:spPr>
          <a:xfrm>
            <a:off x="457200" y="1371600"/>
            <a:ext cx="8229600" cy="4754563"/>
          </a:xfrm>
        </p:spPr>
        <p:txBody>
          <a:bodyPr/>
          <a:lstStyle/>
          <a:p>
            <a:pPr lvl="1"/>
            <a:r>
              <a:rPr lang="en-US" altLang="en-US" sz="2400" dirty="0">
                <a:latin typeface="Verdana" panose="020B0604030504040204" pitchFamily="34" charset="0"/>
              </a:rPr>
              <a:t>Many juvenile offenders are not motivated to change</a:t>
            </a:r>
          </a:p>
          <a:p>
            <a:pPr lvl="2"/>
            <a:r>
              <a:rPr lang="en-US" altLang="en-US" sz="2200" dirty="0">
                <a:latin typeface="Verdana" panose="020B0604030504040204" pitchFamily="34" charset="0"/>
              </a:rPr>
              <a:t>May like their deviant peers</a:t>
            </a:r>
          </a:p>
          <a:p>
            <a:pPr lvl="3"/>
            <a:r>
              <a:rPr lang="en-US" altLang="en-US" sz="2000" dirty="0">
                <a:latin typeface="Verdana" panose="020B0604030504040204" pitchFamily="34" charset="0"/>
              </a:rPr>
              <a:t>May also be all they have as friends</a:t>
            </a:r>
          </a:p>
          <a:p>
            <a:pPr lvl="1"/>
            <a:r>
              <a:rPr lang="en-US" altLang="en-US" sz="2400" dirty="0">
                <a:latin typeface="Verdana" panose="020B0604030504040204" pitchFamily="34" charset="0"/>
              </a:rPr>
              <a:t>Many that are referred are only referred after 3 or 4 appearances in court</a:t>
            </a:r>
          </a:p>
          <a:p>
            <a:pPr lvl="2"/>
            <a:r>
              <a:rPr lang="en-US" altLang="en-US" sz="2200" dirty="0">
                <a:latin typeface="Verdana" panose="020B0604030504040204" pitchFamily="34" charset="0"/>
              </a:rPr>
              <a:t>Treatment might their 4</a:t>
            </a:r>
            <a:r>
              <a:rPr lang="en-US" altLang="en-US" sz="2200" baseline="30000" dirty="0">
                <a:latin typeface="Verdana" panose="020B0604030504040204" pitchFamily="34" charset="0"/>
              </a:rPr>
              <a:t>th</a:t>
            </a:r>
            <a:r>
              <a:rPr lang="en-US" altLang="en-US" sz="2200" dirty="0">
                <a:latin typeface="Verdana" panose="020B0604030504040204" pitchFamily="34" charset="0"/>
              </a:rPr>
              <a:t> or 5</a:t>
            </a:r>
            <a:r>
              <a:rPr lang="en-US" altLang="en-US" sz="2200" baseline="30000" dirty="0">
                <a:latin typeface="Verdana" panose="020B0604030504040204" pitchFamily="34" charset="0"/>
              </a:rPr>
              <a:t>th</a:t>
            </a:r>
            <a:r>
              <a:rPr lang="en-US" altLang="en-US" sz="2200" dirty="0">
                <a:latin typeface="Verdana" panose="020B0604030504040204" pitchFamily="34" charset="0"/>
              </a:rPr>
              <a:t> chance</a:t>
            </a:r>
          </a:p>
          <a:p>
            <a:pPr lvl="2"/>
            <a:r>
              <a:rPr lang="en-US" altLang="en-US" sz="2200" dirty="0">
                <a:latin typeface="Verdana" panose="020B0604030504040204" pitchFamily="34" charset="0"/>
              </a:rPr>
              <a:t>Behavior well ingrained by this time</a:t>
            </a:r>
          </a:p>
          <a:p>
            <a:pPr lvl="1"/>
            <a:r>
              <a:rPr lang="en-US" altLang="en-US" sz="2400" dirty="0">
                <a:latin typeface="Verdana" panose="020B0604030504040204" pitchFamily="34" charset="0"/>
              </a:rPr>
              <a:t>How do you fix the neighborhood?</a:t>
            </a:r>
          </a:p>
          <a:p>
            <a:pPr lvl="1"/>
            <a:r>
              <a:rPr lang="en-US" altLang="en-US" sz="2400" dirty="0">
                <a:latin typeface="Verdana" panose="020B0604030504040204" pitchFamily="34" charset="0"/>
              </a:rPr>
              <a:t>How far are they behind in academics?</a:t>
            </a:r>
          </a:p>
          <a:p>
            <a:pPr lvl="2"/>
            <a:r>
              <a:rPr lang="en-US" altLang="en-US" sz="2200" dirty="0">
                <a:latin typeface="Verdana" panose="020B0604030504040204" pitchFamily="34" charset="0"/>
              </a:rPr>
              <a:t>Probably too far behind to catch up in a realistic period of time</a:t>
            </a:r>
          </a:p>
        </p:txBody>
      </p:sp>
    </p:spTree>
  </p:cSld>
  <p:clrMapOvr>
    <a:masterClrMapping/>
  </p:clrMapOvr>
  <p:transition advTm="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210987A-40F1-41C5-D6D9-260F00F6C949}"/>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30723" name="Content Placeholder 2">
            <a:extLst>
              <a:ext uri="{FF2B5EF4-FFF2-40B4-BE49-F238E27FC236}">
                <a16:creationId xmlns:a16="http://schemas.microsoft.com/office/drawing/2014/main" id="{FD733B44-CBAF-9F3E-6898-9CB1AC6D07DD}"/>
              </a:ext>
            </a:extLst>
          </p:cNvPr>
          <p:cNvSpPr>
            <a:spLocks noGrp="1" noChangeArrowheads="1"/>
          </p:cNvSpPr>
          <p:nvPr>
            <p:ph idx="1"/>
          </p:nvPr>
        </p:nvSpPr>
        <p:spPr>
          <a:xfrm>
            <a:off x="457200" y="1447800"/>
            <a:ext cx="8229600" cy="4678363"/>
          </a:xfrm>
        </p:spPr>
        <p:txBody>
          <a:bodyPr/>
          <a:lstStyle/>
          <a:p>
            <a:r>
              <a:rPr lang="en-US" altLang="en-US" dirty="0">
                <a:latin typeface="Verdana" panose="020B0604030504040204" pitchFamily="34" charset="0"/>
              </a:rPr>
              <a:t>Characteristics of successful programs</a:t>
            </a:r>
          </a:p>
          <a:p>
            <a:pPr lvl="1"/>
            <a:r>
              <a:rPr lang="en-US" altLang="en-US" sz="2100" dirty="0">
                <a:latin typeface="Verdana" panose="020B0604030504040204" pitchFamily="34" charset="0"/>
              </a:rPr>
              <a:t>They begin early.</a:t>
            </a:r>
          </a:p>
          <a:p>
            <a:pPr lvl="1"/>
            <a:r>
              <a:rPr lang="en-US" altLang="en-US" sz="2100" dirty="0">
                <a:latin typeface="Verdana" panose="020B0604030504040204" pitchFamily="34" charset="0"/>
              </a:rPr>
              <a:t>They follow developmental principles.</a:t>
            </a:r>
          </a:p>
          <a:p>
            <a:pPr lvl="1"/>
            <a:r>
              <a:rPr lang="en-US" altLang="en-US" sz="2100" dirty="0">
                <a:latin typeface="Verdana" panose="020B0604030504040204" pitchFamily="34" charset="0"/>
              </a:rPr>
              <a:t>They focus on multiple settings and systems.</a:t>
            </a:r>
          </a:p>
          <a:p>
            <a:pPr lvl="2"/>
            <a:r>
              <a:rPr lang="en-US" altLang="en-US" sz="1900" dirty="0">
                <a:latin typeface="Verdana" panose="020B0604030504040204" pitchFamily="34" charset="0"/>
              </a:rPr>
              <a:t>Still only so much they can cover</a:t>
            </a:r>
          </a:p>
          <a:p>
            <a:pPr lvl="1"/>
            <a:r>
              <a:rPr lang="en-US" altLang="en-US" sz="2100" dirty="0">
                <a:latin typeface="Verdana" panose="020B0604030504040204" pitchFamily="34" charset="0"/>
              </a:rPr>
              <a:t>They acknowledge and respect cultural backgrounds.</a:t>
            </a:r>
          </a:p>
          <a:p>
            <a:pPr lvl="1"/>
            <a:r>
              <a:rPr lang="en-US" altLang="en-US" sz="2100" dirty="0">
                <a:latin typeface="Verdana" panose="020B0604030504040204" pitchFamily="34" charset="0"/>
              </a:rPr>
              <a:t>They focus on the family first.</a:t>
            </a:r>
          </a:p>
          <a:p>
            <a:pPr lvl="2"/>
            <a:r>
              <a:rPr lang="en-US" altLang="en-US" sz="2100" dirty="0">
                <a:latin typeface="Verdana" panose="020B0604030504040204" pitchFamily="34" charset="0"/>
              </a:rPr>
              <a:t>Really cannot focus on fixing the neighborhood, the school, crime rate etc.</a:t>
            </a:r>
          </a:p>
          <a:p>
            <a:pPr lvl="1"/>
            <a:r>
              <a:rPr lang="en-US" altLang="en-US" sz="2100" dirty="0">
                <a:latin typeface="Verdana" panose="020B0604030504040204" pitchFamily="34" charset="0"/>
              </a:rPr>
              <a:t>Have a lot of sessions/interactions</a:t>
            </a:r>
          </a:p>
          <a:p>
            <a:pPr lvl="1"/>
            <a:r>
              <a:rPr lang="en-US" altLang="en-US" sz="2100" dirty="0">
                <a:latin typeface="Verdana" panose="020B0604030504040204" pitchFamily="34" charset="0"/>
              </a:rPr>
              <a:t>Expensive and can only serve a limited clientele </a:t>
            </a:r>
          </a:p>
          <a:p>
            <a:pPr lvl="1"/>
            <a:r>
              <a:rPr lang="en-US" altLang="en-US" sz="2100" dirty="0">
                <a:latin typeface="Verdana" panose="020B0604030504040204" pitchFamily="34" charset="0"/>
              </a:rPr>
              <a:t>While more successful, how much more is debated</a:t>
            </a:r>
          </a:p>
          <a:p>
            <a:pPr lvl="1"/>
            <a:endParaRPr lang="en-US" altLang="en-US" sz="2100" dirty="0">
              <a:latin typeface="Verdana" panose="020B0604030504040204" pitchFamily="34" charset="0"/>
            </a:endParaRPr>
          </a:p>
        </p:txBody>
      </p:sp>
    </p:spTree>
  </p:cSld>
  <p:clrMapOvr>
    <a:masterClrMapping/>
  </p:clrMapOvr>
  <p:transition advTm="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7076331-F785-3EB9-4C64-01091A9C9E81}"/>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31747" name="Content Placeholder 2">
            <a:extLst>
              <a:ext uri="{FF2B5EF4-FFF2-40B4-BE49-F238E27FC236}">
                <a16:creationId xmlns:a16="http://schemas.microsoft.com/office/drawing/2014/main" id="{0CAFDB4E-983A-1657-BFF6-2867EF68A441}"/>
              </a:ext>
            </a:extLst>
          </p:cNvPr>
          <p:cNvSpPr>
            <a:spLocks noGrp="1" noChangeArrowheads="1"/>
          </p:cNvSpPr>
          <p:nvPr>
            <p:ph idx="1"/>
          </p:nvPr>
        </p:nvSpPr>
        <p:spPr/>
        <p:txBody>
          <a:bodyPr/>
          <a:lstStyle/>
          <a:p>
            <a:r>
              <a:rPr lang="en-US" altLang="en-US" dirty="0">
                <a:latin typeface="Verdana" panose="020B0604030504040204" pitchFamily="34" charset="0"/>
              </a:rPr>
              <a:t>Classification of prevention and treatment programs</a:t>
            </a:r>
          </a:p>
          <a:p>
            <a:pPr marL="971550" lvl="1" indent="-514350">
              <a:buFontTx/>
              <a:buAutoNum type="arabicPeriod"/>
            </a:pPr>
            <a:r>
              <a:rPr lang="en-US" altLang="en-US" dirty="0">
                <a:latin typeface="Verdana" panose="020B0604030504040204" pitchFamily="34" charset="0"/>
              </a:rPr>
              <a:t>Primary prevention</a:t>
            </a:r>
          </a:p>
          <a:p>
            <a:pPr marL="800100" lvl="2" indent="0">
              <a:buNone/>
            </a:pPr>
            <a:r>
              <a:rPr lang="en-US" altLang="en-US" dirty="0">
                <a:latin typeface="Verdana" panose="020B0604030504040204" pitchFamily="34" charset="0"/>
              </a:rPr>
              <a:t>	 a.  Deal with overall community risks </a:t>
            </a:r>
          </a:p>
          <a:p>
            <a:pPr marL="971550" lvl="1" indent="-514350">
              <a:buFontTx/>
              <a:buAutoNum type="arabicPeriod"/>
            </a:pPr>
            <a:r>
              <a:rPr lang="en-US" altLang="en-US" dirty="0">
                <a:latin typeface="Verdana" panose="020B0604030504040204" pitchFamily="34" charset="0"/>
              </a:rPr>
              <a:t>Selective prevention </a:t>
            </a:r>
          </a:p>
          <a:p>
            <a:pPr marL="800100" lvl="2" indent="0">
              <a:buNone/>
            </a:pPr>
            <a:r>
              <a:rPr lang="en-US" altLang="en-US" dirty="0">
                <a:latin typeface="Verdana" panose="020B0604030504040204" pitchFamily="34" charset="0"/>
              </a:rPr>
              <a:t>  b.  Deal with specific individuals</a:t>
            </a:r>
          </a:p>
          <a:p>
            <a:pPr marL="971550" lvl="1" indent="-514350">
              <a:buFontTx/>
              <a:buAutoNum type="arabicPeriod"/>
            </a:pPr>
            <a:r>
              <a:rPr lang="en-US" altLang="en-US" dirty="0">
                <a:latin typeface="Verdana" panose="020B0604030504040204" pitchFamily="34" charset="0"/>
              </a:rPr>
              <a:t>Treatment or intervention</a:t>
            </a:r>
          </a:p>
          <a:p>
            <a:pPr marL="800100" lvl="2" indent="0">
              <a:buNone/>
            </a:pPr>
            <a:r>
              <a:rPr lang="en-US" altLang="en-US" dirty="0">
                <a:latin typeface="Verdana" panose="020B0604030504040204" pitchFamily="34" charset="0"/>
              </a:rPr>
              <a:t>	 c.  After a conviction</a:t>
            </a:r>
          </a:p>
        </p:txBody>
      </p:sp>
    </p:spTree>
  </p:cSld>
  <p:clrMapOvr>
    <a:masterClrMapping/>
  </p:clrMapOvr>
  <p:transition advTm="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265C733-21A5-E5A7-58A7-1F527A78F6D0}"/>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32771" name="Content Placeholder 2">
            <a:extLst>
              <a:ext uri="{FF2B5EF4-FFF2-40B4-BE49-F238E27FC236}">
                <a16:creationId xmlns:a16="http://schemas.microsoft.com/office/drawing/2014/main" id="{B68D664D-D149-95C8-0884-624EE5E402F2}"/>
              </a:ext>
            </a:extLst>
          </p:cNvPr>
          <p:cNvSpPr>
            <a:spLocks noGrp="1" noChangeArrowheads="1"/>
          </p:cNvSpPr>
          <p:nvPr>
            <p:ph idx="1"/>
          </p:nvPr>
        </p:nvSpPr>
        <p:spPr/>
        <p:txBody>
          <a:bodyPr/>
          <a:lstStyle/>
          <a:p>
            <a:r>
              <a:rPr lang="en-US" altLang="en-US" sz="2600">
                <a:latin typeface="Verdana" panose="020B0604030504040204" pitchFamily="34" charset="0"/>
              </a:rPr>
              <a:t>Primary prevention</a:t>
            </a:r>
          </a:p>
          <a:p>
            <a:pPr lvl="1"/>
            <a:r>
              <a:rPr lang="en-US" altLang="en-US" sz="2400">
                <a:latin typeface="Verdana" panose="020B0604030504040204" pitchFamily="34" charset="0"/>
              </a:rPr>
              <a:t>Looks are </a:t>
            </a:r>
            <a:r>
              <a:rPr lang="en-US" altLang="en-US" sz="2400" u="sng">
                <a:latin typeface="Verdana" panose="020B0604030504040204" pitchFamily="34" charset="0"/>
              </a:rPr>
              <a:t>reducing</a:t>
            </a:r>
            <a:r>
              <a:rPr lang="en-US" altLang="en-US" sz="2400">
                <a:latin typeface="Verdana" panose="020B0604030504040204" pitchFamily="34" charset="0"/>
              </a:rPr>
              <a:t> risk factors for all children in risk areas during their formative years</a:t>
            </a:r>
          </a:p>
          <a:p>
            <a:pPr lvl="2"/>
            <a:r>
              <a:rPr lang="en-US" altLang="en-US" sz="2400">
                <a:latin typeface="Verdana" panose="020B0604030504040204" pitchFamily="34" charset="0"/>
              </a:rPr>
              <a:t>Poverty is a risk factor</a:t>
            </a:r>
          </a:p>
          <a:p>
            <a:pPr lvl="2"/>
            <a:r>
              <a:rPr lang="en-US" altLang="en-US" sz="2400">
                <a:latin typeface="Verdana" panose="020B0604030504040204" pitchFamily="34" charset="0"/>
              </a:rPr>
              <a:t>High crime neighborhood</a:t>
            </a:r>
          </a:p>
          <a:p>
            <a:pPr lvl="2"/>
            <a:r>
              <a:rPr lang="en-US" altLang="en-US" sz="2400">
                <a:latin typeface="Verdana" panose="020B0604030504040204" pitchFamily="34" charset="0"/>
              </a:rPr>
              <a:t>Rejection by peers</a:t>
            </a:r>
          </a:p>
          <a:p>
            <a:pPr lvl="2"/>
            <a:r>
              <a:rPr lang="en-US" altLang="en-US" sz="2400">
                <a:latin typeface="Verdana" panose="020B0604030504040204" pitchFamily="34" charset="0"/>
              </a:rPr>
              <a:t>History of abuse</a:t>
            </a:r>
          </a:p>
          <a:p>
            <a:pPr lvl="2"/>
            <a:r>
              <a:rPr lang="en-US" altLang="en-US" sz="2400">
                <a:latin typeface="Verdana" panose="020B0604030504040204" pitchFamily="34" charset="0"/>
              </a:rPr>
              <a:t>Loss of a parent</a:t>
            </a:r>
          </a:p>
          <a:p>
            <a:pPr lvl="3"/>
            <a:r>
              <a:rPr lang="en-US" altLang="en-US">
                <a:latin typeface="Verdana" panose="020B0604030504040204" pitchFamily="34" charset="0"/>
              </a:rPr>
              <a:t>How would you fix those on a broad base? </a:t>
            </a:r>
          </a:p>
        </p:txBody>
      </p:sp>
    </p:spTree>
  </p:cSld>
  <p:clrMapOvr>
    <a:masterClrMapping/>
  </p:clrMapOvr>
  <p:transition advTm="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B0DB5BF-9465-5E9B-220D-1EA103CB64E2}"/>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33795" name="Content Placeholder 2">
            <a:extLst>
              <a:ext uri="{FF2B5EF4-FFF2-40B4-BE49-F238E27FC236}">
                <a16:creationId xmlns:a16="http://schemas.microsoft.com/office/drawing/2014/main" id="{5F746955-CD76-4568-4CDE-23C43577661E}"/>
              </a:ext>
            </a:extLst>
          </p:cNvPr>
          <p:cNvSpPr>
            <a:spLocks noGrp="1" noChangeArrowheads="1"/>
          </p:cNvSpPr>
          <p:nvPr>
            <p:ph idx="1"/>
          </p:nvPr>
        </p:nvSpPr>
        <p:spPr/>
        <p:txBody>
          <a:bodyPr/>
          <a:lstStyle/>
          <a:p>
            <a:pPr lvl="1"/>
            <a:r>
              <a:rPr lang="en-US" altLang="en-US" sz="2400" dirty="0">
                <a:latin typeface="Verdana" panose="020B0604030504040204" pitchFamily="34" charset="0"/>
              </a:rPr>
              <a:t>Also, looks at </a:t>
            </a:r>
            <a:r>
              <a:rPr lang="en-US" altLang="en-US" sz="2400" u="sng" dirty="0">
                <a:latin typeface="Verdana" panose="020B0604030504040204" pitchFamily="34" charset="0"/>
              </a:rPr>
              <a:t>increasing </a:t>
            </a:r>
            <a:r>
              <a:rPr lang="en-US" altLang="en-US" sz="2400" dirty="0">
                <a:latin typeface="Verdana" panose="020B0604030504040204" pitchFamily="34" charset="0"/>
              </a:rPr>
              <a:t>protective factors</a:t>
            </a:r>
          </a:p>
          <a:p>
            <a:pPr lvl="2"/>
            <a:r>
              <a:rPr lang="en-US" altLang="en-US" sz="2400" dirty="0">
                <a:latin typeface="Verdana" panose="020B0604030504040204" pitchFamily="34" charset="0"/>
              </a:rPr>
              <a:t>Improving parenting skills so parents show that they care</a:t>
            </a:r>
          </a:p>
          <a:p>
            <a:pPr lvl="2"/>
            <a:r>
              <a:rPr lang="en-US" altLang="en-US" sz="2400" dirty="0">
                <a:latin typeface="Verdana" panose="020B0604030504040204" pitchFamily="34" charset="0"/>
              </a:rPr>
              <a:t>Eliminating illicit drug use</a:t>
            </a:r>
          </a:p>
          <a:p>
            <a:pPr lvl="2"/>
            <a:r>
              <a:rPr lang="en-US" altLang="en-US" sz="2400" dirty="0">
                <a:latin typeface="Verdana" panose="020B0604030504040204" pitchFamily="34" charset="0"/>
              </a:rPr>
              <a:t>School or preschool performance</a:t>
            </a:r>
          </a:p>
          <a:p>
            <a:pPr lvl="3"/>
            <a:r>
              <a:rPr lang="en-US" altLang="en-US" sz="2200" u="sng" dirty="0">
                <a:latin typeface="Verdana" panose="020B0604030504040204" pitchFamily="34" charset="0"/>
              </a:rPr>
              <a:t>May</a:t>
            </a:r>
            <a:r>
              <a:rPr lang="en-US" altLang="en-US" sz="2200" dirty="0">
                <a:latin typeface="Verdana" panose="020B0604030504040204" pitchFamily="34" charset="0"/>
              </a:rPr>
              <a:t> result in change of peers</a:t>
            </a:r>
          </a:p>
          <a:p>
            <a:pPr lvl="1"/>
            <a:r>
              <a:rPr lang="en-US" altLang="en-US" sz="2400" dirty="0">
                <a:latin typeface="Verdana" panose="020B0604030504040204" pitchFamily="34" charset="0"/>
              </a:rPr>
              <a:t>Development of resilience </a:t>
            </a:r>
          </a:p>
          <a:p>
            <a:r>
              <a:rPr lang="en-US" altLang="en-US" sz="2600" dirty="0">
                <a:latin typeface="Verdana" panose="020B0604030504040204" pitchFamily="34" charset="0"/>
              </a:rPr>
              <a:t>Things found not to be protective factors:</a:t>
            </a:r>
          </a:p>
          <a:p>
            <a:pPr lvl="1"/>
            <a:r>
              <a:rPr lang="en-US" altLang="en-US" sz="2400" dirty="0">
                <a:latin typeface="Verdana" panose="020B0604030504040204" pitchFamily="34" charset="0"/>
              </a:rPr>
              <a:t>Religiosity</a:t>
            </a:r>
          </a:p>
          <a:p>
            <a:pPr lvl="1"/>
            <a:r>
              <a:rPr lang="en-US" altLang="en-US" sz="2400" dirty="0">
                <a:latin typeface="Verdana" panose="020B0604030504040204" pitchFamily="34" charset="0"/>
              </a:rPr>
              <a:t>Connected to school beyond school performance (just hanging out)</a:t>
            </a:r>
          </a:p>
          <a:p>
            <a:pPr lvl="1"/>
            <a:endParaRPr lang="en-US" altLang="en-US" sz="2400" dirty="0">
              <a:latin typeface="Verdana" panose="020B0604030504040204" pitchFamily="34" charset="0"/>
            </a:endParaRPr>
          </a:p>
          <a:p>
            <a:pPr lvl="1"/>
            <a:endParaRPr lang="en-US" altLang="en-US" sz="2400" dirty="0">
              <a:latin typeface="Verdana" panose="020B0604030504040204" pitchFamily="34" charset="0"/>
            </a:endParaRPr>
          </a:p>
        </p:txBody>
      </p:sp>
    </p:spTree>
  </p:cSld>
  <p:clrMapOvr>
    <a:masterClrMapping/>
  </p:clrMapOvr>
  <p:transition advTm="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44A821E-ADD2-773E-3F15-0B935E1DEA74}"/>
              </a:ext>
            </a:extLst>
          </p:cNvPr>
          <p:cNvSpPr>
            <a:spLocks noGrp="1" noChangeArrowheads="1"/>
          </p:cNvSpPr>
          <p:nvPr>
            <p:ph type="title"/>
          </p:nvPr>
        </p:nvSpPr>
        <p:spPr/>
        <p:txBody>
          <a:bodyPr/>
          <a:lstStyle/>
          <a:p>
            <a:r>
              <a:rPr lang="en-US" altLang="en-US">
                <a:latin typeface="Verdana" panose="020B0604030504040204" pitchFamily="34" charset="0"/>
              </a:rPr>
              <a:t>Other Objectives</a:t>
            </a:r>
          </a:p>
        </p:txBody>
      </p:sp>
      <p:sp>
        <p:nvSpPr>
          <p:cNvPr id="9219" name="Content Placeholder 2">
            <a:extLst>
              <a:ext uri="{FF2B5EF4-FFF2-40B4-BE49-F238E27FC236}">
                <a16:creationId xmlns:a16="http://schemas.microsoft.com/office/drawing/2014/main" id="{ACCEF8CA-5C9C-4AC0-1DDB-C518B96110C8}"/>
              </a:ext>
            </a:extLst>
          </p:cNvPr>
          <p:cNvSpPr>
            <a:spLocks noGrp="1" noChangeArrowheads="1"/>
          </p:cNvSpPr>
          <p:nvPr>
            <p:ph idx="1"/>
          </p:nvPr>
        </p:nvSpPr>
        <p:spPr/>
        <p:txBody>
          <a:bodyPr/>
          <a:lstStyle/>
          <a:p>
            <a:r>
              <a:rPr lang="en-US" altLang="en-US">
                <a:latin typeface="Verdana" panose="020B0604030504040204" pitchFamily="34" charset="0"/>
              </a:rPr>
              <a:t>NVCC has an entire course on Juvenile Delinquency</a:t>
            </a:r>
          </a:p>
          <a:p>
            <a:r>
              <a:rPr lang="en-US" altLang="en-US">
                <a:latin typeface="Verdana" panose="020B0604030504040204" pitchFamily="34" charset="0"/>
              </a:rPr>
              <a:t>This lecture will only look at the behavioral aspects of Delinquency</a:t>
            </a:r>
          </a:p>
          <a:p>
            <a:r>
              <a:rPr lang="en-US" altLang="en-US">
                <a:latin typeface="Verdana" panose="020B0604030504040204" pitchFamily="34" charset="0"/>
              </a:rPr>
              <a:t>Some definitions will be required</a:t>
            </a:r>
          </a:p>
        </p:txBody>
      </p:sp>
    </p:spTree>
  </p:cSld>
  <p:clrMapOvr>
    <a:masterClrMapping/>
  </p:clrMapOvr>
  <p:transition advTm="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632FC99-48F8-96EC-5841-3775AC5F18A0}"/>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34819" name="Content Placeholder 2">
            <a:extLst>
              <a:ext uri="{FF2B5EF4-FFF2-40B4-BE49-F238E27FC236}">
                <a16:creationId xmlns:a16="http://schemas.microsoft.com/office/drawing/2014/main" id="{C960D6D3-78B0-A65A-D604-F33F93399FEB}"/>
              </a:ext>
            </a:extLst>
          </p:cNvPr>
          <p:cNvSpPr>
            <a:spLocks noGrp="1" noChangeArrowheads="1"/>
          </p:cNvSpPr>
          <p:nvPr>
            <p:ph idx="1"/>
          </p:nvPr>
        </p:nvSpPr>
        <p:spPr/>
        <p:txBody>
          <a:bodyPr/>
          <a:lstStyle/>
          <a:p>
            <a:r>
              <a:rPr lang="en-US" altLang="en-US">
                <a:latin typeface="Verdana" panose="020B0604030504040204" pitchFamily="34" charset="0"/>
              </a:rPr>
              <a:t>Selective prevention</a:t>
            </a:r>
          </a:p>
          <a:p>
            <a:pPr lvl="1"/>
            <a:r>
              <a:rPr lang="en-US" altLang="en-US">
                <a:latin typeface="Verdana" panose="020B0604030504040204" pitchFamily="34" charset="0"/>
              </a:rPr>
              <a:t>Secondary prevention</a:t>
            </a:r>
          </a:p>
          <a:p>
            <a:pPr lvl="1"/>
            <a:r>
              <a:rPr lang="en-US" altLang="en-US">
                <a:latin typeface="Verdana" panose="020B0604030504040204" pitchFamily="34" charset="0"/>
              </a:rPr>
              <a:t>Targets </a:t>
            </a:r>
            <a:r>
              <a:rPr lang="en-US" altLang="en-US" u="sng">
                <a:latin typeface="Verdana" panose="020B0604030504040204" pitchFamily="34" charset="0"/>
              </a:rPr>
              <a:t>specific children </a:t>
            </a:r>
            <a:r>
              <a:rPr lang="en-US" altLang="en-US">
                <a:latin typeface="Verdana" panose="020B0604030504040204" pitchFamily="34" charset="0"/>
              </a:rPr>
              <a:t>and adolescents who are at high risk.</a:t>
            </a:r>
          </a:p>
          <a:p>
            <a:pPr lvl="1"/>
            <a:r>
              <a:rPr lang="en-US" altLang="en-US">
                <a:latin typeface="Verdana" panose="020B0604030504040204" pitchFamily="34" charset="0"/>
              </a:rPr>
              <a:t>Early detection and early intervention will prevent more serious, habitual offending.</a:t>
            </a:r>
          </a:p>
        </p:txBody>
      </p:sp>
    </p:spTree>
  </p:cSld>
  <p:clrMapOvr>
    <a:masterClrMapping/>
  </p:clrMapOvr>
  <p:transition advTm="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6FE7C37-5106-0A03-30F1-C55E03014A9B}"/>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35843" name="Content Placeholder 2">
            <a:extLst>
              <a:ext uri="{FF2B5EF4-FFF2-40B4-BE49-F238E27FC236}">
                <a16:creationId xmlns:a16="http://schemas.microsoft.com/office/drawing/2014/main" id="{BF5853EE-AC6C-FC62-7700-5BD84B351D9A}"/>
              </a:ext>
            </a:extLst>
          </p:cNvPr>
          <p:cNvSpPr>
            <a:spLocks noGrp="1" noChangeArrowheads="1"/>
          </p:cNvSpPr>
          <p:nvPr>
            <p:ph idx="1"/>
          </p:nvPr>
        </p:nvSpPr>
        <p:spPr/>
        <p:txBody>
          <a:bodyPr/>
          <a:lstStyle/>
          <a:p>
            <a:r>
              <a:rPr lang="en-US" altLang="en-US">
                <a:latin typeface="Verdana" panose="020B0604030504040204" pitchFamily="34" charset="0"/>
              </a:rPr>
              <a:t>Prevention in general</a:t>
            </a:r>
          </a:p>
          <a:p>
            <a:pPr lvl="1"/>
            <a:r>
              <a:rPr lang="en-US" altLang="en-US">
                <a:latin typeface="Verdana" panose="020B0604030504040204" pitchFamily="34" charset="0"/>
              </a:rPr>
              <a:t>Aim at more than one risk factor. </a:t>
            </a:r>
          </a:p>
          <a:p>
            <a:pPr lvl="1"/>
            <a:r>
              <a:rPr lang="en-US" altLang="en-US">
                <a:latin typeface="Verdana" panose="020B0604030504040204" pitchFamily="34" charset="0"/>
              </a:rPr>
              <a:t>Implemented before adolescence</a:t>
            </a:r>
          </a:p>
          <a:p>
            <a:pPr lvl="1"/>
            <a:r>
              <a:rPr lang="en-US" altLang="en-US">
                <a:latin typeface="Verdana" panose="020B0604030504040204" pitchFamily="34" charset="0"/>
              </a:rPr>
              <a:t>Fast Track</a:t>
            </a:r>
          </a:p>
          <a:p>
            <a:pPr lvl="1"/>
            <a:r>
              <a:rPr lang="en-US" altLang="en-US">
                <a:latin typeface="Verdana" panose="020B0604030504040204" pitchFamily="34" charset="0"/>
              </a:rPr>
              <a:t>As a group, these programs do not reduce recidivism</a:t>
            </a:r>
          </a:p>
        </p:txBody>
      </p:sp>
    </p:spTree>
  </p:cSld>
  <p:clrMapOvr>
    <a:masterClrMapping/>
  </p:clrMapOvr>
  <p:transition advTm="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CD07A89-B463-46FB-A420-1A2497CFE9A7}"/>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36867" name="Content Placeholder 2">
            <a:extLst>
              <a:ext uri="{FF2B5EF4-FFF2-40B4-BE49-F238E27FC236}">
                <a16:creationId xmlns:a16="http://schemas.microsoft.com/office/drawing/2014/main" id="{90864618-2AFE-9F87-B2E9-FED0FC93EE54}"/>
              </a:ext>
            </a:extLst>
          </p:cNvPr>
          <p:cNvSpPr>
            <a:spLocks noGrp="1" noChangeArrowheads="1"/>
          </p:cNvSpPr>
          <p:nvPr>
            <p:ph idx="1"/>
          </p:nvPr>
        </p:nvSpPr>
        <p:spPr/>
        <p:txBody>
          <a:bodyPr/>
          <a:lstStyle/>
          <a:p>
            <a:r>
              <a:rPr lang="en-US" altLang="en-US" sz="2400" dirty="0">
                <a:latin typeface="Verdana" panose="020B0604030504040204" pitchFamily="34" charset="0"/>
              </a:rPr>
              <a:t>Treatment approaches</a:t>
            </a:r>
          </a:p>
          <a:p>
            <a:pPr lvl="1"/>
            <a:r>
              <a:rPr lang="en-US" altLang="en-US" sz="2400" dirty="0">
                <a:latin typeface="Verdana" panose="020B0604030504040204" pitchFamily="34" charset="0"/>
              </a:rPr>
              <a:t>Self-regulation skills</a:t>
            </a:r>
          </a:p>
          <a:p>
            <a:pPr lvl="1"/>
            <a:r>
              <a:rPr lang="en-US" altLang="en-US" sz="2400" dirty="0">
                <a:latin typeface="Verdana" panose="020B0604030504040204" pitchFamily="34" charset="0"/>
              </a:rPr>
              <a:t>Improving cognitions</a:t>
            </a:r>
          </a:p>
          <a:p>
            <a:pPr lvl="1"/>
            <a:r>
              <a:rPr lang="en-US" altLang="en-US" sz="2400" dirty="0">
                <a:latin typeface="Verdana" panose="020B0604030504040204" pitchFamily="34" charset="0"/>
              </a:rPr>
              <a:t>Individual psychotherapy has not been effective when used in isolation</a:t>
            </a:r>
          </a:p>
          <a:p>
            <a:pPr lvl="1"/>
            <a:r>
              <a:rPr lang="en-US" altLang="en-US" sz="2400" dirty="0">
                <a:latin typeface="Verdana" panose="020B0604030504040204" pitchFamily="34" charset="0"/>
              </a:rPr>
              <a:t>Inclusion of family, school, peers, and community</a:t>
            </a:r>
          </a:p>
          <a:p>
            <a:pPr lvl="2"/>
            <a:r>
              <a:rPr lang="en-US" altLang="en-US" sz="2200" dirty="0">
                <a:latin typeface="Verdana" panose="020B0604030504040204" pitchFamily="34" charset="0"/>
              </a:rPr>
              <a:t>Since problems in any one of these by themselves could lead to delinquency</a:t>
            </a:r>
          </a:p>
          <a:p>
            <a:pPr lvl="3"/>
            <a:r>
              <a:rPr lang="en-US" altLang="en-US" sz="2000" dirty="0">
                <a:latin typeface="Verdana" panose="020B0604030504040204" pitchFamily="34" charset="0"/>
              </a:rPr>
              <a:t>Getting rid of one problem and leaving the other intact not likely to work</a:t>
            </a:r>
          </a:p>
        </p:txBody>
      </p:sp>
    </p:spTree>
  </p:cSld>
  <p:clrMapOvr>
    <a:masterClrMapping/>
  </p:clrMapOvr>
  <p:transition advTm="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7B84C69-7E58-098C-6A24-A38E203339B2}"/>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37891" name="Content Placeholder 2">
            <a:extLst>
              <a:ext uri="{FF2B5EF4-FFF2-40B4-BE49-F238E27FC236}">
                <a16:creationId xmlns:a16="http://schemas.microsoft.com/office/drawing/2014/main" id="{568B0890-2B5E-3072-FF70-9B4D137A4A9A}"/>
              </a:ext>
            </a:extLst>
          </p:cNvPr>
          <p:cNvSpPr>
            <a:spLocks noGrp="1" noChangeArrowheads="1"/>
          </p:cNvSpPr>
          <p:nvPr>
            <p:ph idx="1"/>
          </p:nvPr>
        </p:nvSpPr>
        <p:spPr/>
        <p:txBody>
          <a:bodyPr/>
          <a:lstStyle/>
          <a:p>
            <a:r>
              <a:rPr lang="en-US" altLang="en-US" sz="2200">
                <a:latin typeface="Verdana" panose="020B0604030504040204" pitchFamily="34" charset="0"/>
              </a:rPr>
              <a:t>Treatment approaches</a:t>
            </a:r>
          </a:p>
          <a:p>
            <a:pPr lvl="1"/>
            <a:r>
              <a:rPr lang="en-US" altLang="en-US" sz="2200">
                <a:latin typeface="Verdana" panose="020B0604030504040204" pitchFamily="34" charset="0"/>
              </a:rPr>
              <a:t>Residential treatment and incarceration are expensive and are not effective for serious offenders</a:t>
            </a:r>
          </a:p>
          <a:p>
            <a:pPr lvl="2"/>
            <a:r>
              <a:rPr lang="en-US" altLang="en-US" sz="2200">
                <a:latin typeface="Verdana" panose="020B0604030504040204" pitchFamily="34" charset="0"/>
              </a:rPr>
              <a:t>Studies have even shown that these methods may actually increase recidivism</a:t>
            </a:r>
          </a:p>
          <a:p>
            <a:pPr lvl="3"/>
            <a:r>
              <a:rPr lang="en-US" altLang="en-US" sz="2200">
                <a:latin typeface="Verdana" panose="020B0604030504040204" pitchFamily="34" charset="0"/>
              </a:rPr>
              <a:t>Who do they have as peers when in these facilities?</a:t>
            </a:r>
          </a:p>
          <a:p>
            <a:pPr lvl="1"/>
            <a:r>
              <a:rPr lang="en-US" altLang="en-US" sz="2200">
                <a:latin typeface="Verdana" panose="020B0604030504040204" pitchFamily="34" charset="0"/>
              </a:rPr>
              <a:t>Family approach must give families the resources they need</a:t>
            </a:r>
          </a:p>
          <a:p>
            <a:pPr lvl="2"/>
            <a:r>
              <a:rPr lang="en-US" altLang="en-US" sz="2200">
                <a:latin typeface="Verdana" panose="020B0604030504040204" pitchFamily="34" charset="0"/>
              </a:rPr>
              <a:t>Could be very costly</a:t>
            </a:r>
          </a:p>
        </p:txBody>
      </p:sp>
    </p:spTree>
  </p:cSld>
  <p:clrMapOvr>
    <a:masterClrMapping/>
  </p:clrMapOvr>
  <p:transition advTm="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5A486E9-BD84-D5EF-0A32-BA8786635F29}"/>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38915" name="Content Placeholder 2">
            <a:extLst>
              <a:ext uri="{FF2B5EF4-FFF2-40B4-BE49-F238E27FC236}">
                <a16:creationId xmlns:a16="http://schemas.microsoft.com/office/drawing/2014/main" id="{870E7FF2-A410-A069-94B0-44117CF0DBBD}"/>
              </a:ext>
            </a:extLst>
          </p:cNvPr>
          <p:cNvSpPr>
            <a:spLocks noGrp="1" noChangeArrowheads="1"/>
          </p:cNvSpPr>
          <p:nvPr>
            <p:ph idx="1"/>
          </p:nvPr>
        </p:nvSpPr>
        <p:spPr/>
        <p:txBody>
          <a:bodyPr/>
          <a:lstStyle/>
          <a:p>
            <a:r>
              <a:rPr lang="en-US" altLang="en-US" sz="2200" dirty="0">
                <a:latin typeface="Verdana" panose="020B0604030504040204" pitchFamily="34" charset="0"/>
              </a:rPr>
              <a:t>Treatment approaches</a:t>
            </a:r>
          </a:p>
          <a:p>
            <a:pPr lvl="1"/>
            <a:r>
              <a:rPr lang="en-US" altLang="en-US" sz="2200" dirty="0">
                <a:latin typeface="Verdana" panose="020B0604030504040204" pitchFamily="34" charset="0"/>
              </a:rPr>
              <a:t>Change to more socially acceptable peers</a:t>
            </a:r>
          </a:p>
          <a:p>
            <a:pPr lvl="2"/>
            <a:r>
              <a:rPr lang="en-US" altLang="en-US" sz="2200" dirty="0">
                <a:latin typeface="Verdana" panose="020B0604030504040204" pitchFamily="34" charset="0"/>
              </a:rPr>
              <a:t>But what if the peers don’t accept them?</a:t>
            </a:r>
          </a:p>
          <a:p>
            <a:pPr lvl="3"/>
            <a:r>
              <a:rPr lang="en-US" altLang="en-US" sz="2000" dirty="0">
                <a:latin typeface="Verdana" panose="020B0604030504040204" pitchFamily="34" charset="0"/>
              </a:rPr>
              <a:t>Just because the delinquent’s attitude toward others’ changes does not mean that the other’s attitudes will change toward them</a:t>
            </a:r>
          </a:p>
          <a:p>
            <a:pPr lvl="2"/>
            <a:r>
              <a:rPr lang="en-US" altLang="en-US" sz="2200" dirty="0">
                <a:latin typeface="Verdana" panose="020B0604030504040204" pitchFamily="34" charset="0"/>
              </a:rPr>
              <a:t>Educational performance has been linked to the types of peers a person will have</a:t>
            </a:r>
          </a:p>
          <a:p>
            <a:pPr lvl="3"/>
            <a:r>
              <a:rPr lang="en-US" altLang="en-US" sz="2000" dirty="0">
                <a:latin typeface="Verdana" panose="020B0604030504040204" pitchFamily="34" charset="0"/>
              </a:rPr>
              <a:t>Can a short-term treatment program significantly improve this?</a:t>
            </a:r>
          </a:p>
        </p:txBody>
      </p:sp>
    </p:spTree>
  </p:cSld>
  <p:clrMapOvr>
    <a:masterClrMapping/>
  </p:clrMapOvr>
  <p:transition advTm="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E9BBB46-5BC5-08CD-E5C9-2EC4EDA8737F}"/>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39939" name="Content Placeholder 2">
            <a:extLst>
              <a:ext uri="{FF2B5EF4-FFF2-40B4-BE49-F238E27FC236}">
                <a16:creationId xmlns:a16="http://schemas.microsoft.com/office/drawing/2014/main" id="{4AFC8F80-D3A1-3C35-D810-BCD8F9225651}"/>
              </a:ext>
            </a:extLst>
          </p:cNvPr>
          <p:cNvSpPr>
            <a:spLocks noGrp="1" noChangeArrowheads="1"/>
          </p:cNvSpPr>
          <p:nvPr>
            <p:ph idx="1"/>
          </p:nvPr>
        </p:nvSpPr>
        <p:spPr/>
        <p:txBody>
          <a:bodyPr/>
          <a:lstStyle/>
          <a:p>
            <a:r>
              <a:rPr lang="en-US" altLang="en-US" sz="2200">
                <a:latin typeface="Verdana" panose="020B0604030504040204" pitchFamily="34" charset="0"/>
              </a:rPr>
              <a:t>Treatment approaches</a:t>
            </a:r>
          </a:p>
          <a:p>
            <a:pPr lvl="1"/>
            <a:r>
              <a:rPr lang="en-US" altLang="en-US" sz="2400">
                <a:latin typeface="Verdana" panose="020B0604030504040204" pitchFamily="34" charset="0"/>
              </a:rPr>
              <a:t>Many juveniles are sent to these programs only as “one last chance”</a:t>
            </a:r>
          </a:p>
          <a:p>
            <a:pPr lvl="2"/>
            <a:r>
              <a:rPr lang="en-US" altLang="en-US" sz="2200">
                <a:latin typeface="Verdana" panose="020B0604030504040204" pitchFamily="34" charset="0"/>
              </a:rPr>
              <a:t>These juveniles have a long history of antisocial behavior that will be difficult to fix</a:t>
            </a:r>
          </a:p>
          <a:p>
            <a:pPr lvl="3"/>
            <a:r>
              <a:rPr lang="en-US" altLang="en-US" sz="2000">
                <a:latin typeface="Verdana" panose="020B0604030504040204" pitchFamily="34" charset="0"/>
              </a:rPr>
              <a:t>Compare to personality disorders</a:t>
            </a:r>
          </a:p>
          <a:p>
            <a:pPr lvl="1"/>
            <a:r>
              <a:rPr lang="en-US" altLang="en-US" sz="2400">
                <a:latin typeface="Verdana" panose="020B0604030504040204" pitchFamily="34" charset="0"/>
              </a:rPr>
              <a:t>Some delinquency is linked to substance abuse</a:t>
            </a:r>
          </a:p>
          <a:p>
            <a:pPr lvl="2"/>
            <a:r>
              <a:rPr lang="en-US" altLang="en-US" sz="2200">
                <a:latin typeface="Verdana" panose="020B0604030504040204" pitchFamily="34" charset="0"/>
              </a:rPr>
              <a:t>In general, not a lot of success with these treatments</a:t>
            </a:r>
          </a:p>
        </p:txBody>
      </p:sp>
    </p:spTree>
  </p:cSld>
  <p:clrMapOvr>
    <a:masterClrMapping/>
  </p:clrMapOvr>
  <p:transition advTm="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924B484-153D-E056-7EC9-E5D39555349F}"/>
              </a:ext>
            </a:extLst>
          </p:cNvPr>
          <p:cNvSpPr>
            <a:spLocks noGrp="1" noChangeArrowheads="1"/>
          </p:cNvSpPr>
          <p:nvPr>
            <p:ph type="title"/>
          </p:nvPr>
        </p:nvSpPr>
        <p:spPr/>
        <p:txBody>
          <a:bodyPr/>
          <a:lstStyle/>
          <a:p>
            <a:r>
              <a:rPr lang="en-US" altLang="en-US">
                <a:latin typeface="Verdana" panose="020B0604030504040204" pitchFamily="34" charset="0"/>
              </a:rPr>
              <a:t>Prevention, Intervention, and Treatment of Juvenile Offending</a:t>
            </a:r>
          </a:p>
        </p:txBody>
      </p:sp>
      <p:sp>
        <p:nvSpPr>
          <p:cNvPr id="40963" name="Content Placeholder 2">
            <a:extLst>
              <a:ext uri="{FF2B5EF4-FFF2-40B4-BE49-F238E27FC236}">
                <a16:creationId xmlns:a16="http://schemas.microsoft.com/office/drawing/2014/main" id="{538AEB8E-99B7-18FD-3DE6-9F394E151DAA}"/>
              </a:ext>
            </a:extLst>
          </p:cNvPr>
          <p:cNvSpPr>
            <a:spLocks noGrp="1" noChangeArrowheads="1"/>
          </p:cNvSpPr>
          <p:nvPr>
            <p:ph idx="1"/>
          </p:nvPr>
        </p:nvSpPr>
        <p:spPr/>
        <p:txBody>
          <a:bodyPr/>
          <a:lstStyle/>
          <a:p>
            <a:r>
              <a:rPr lang="en-US" altLang="en-US" sz="2200">
                <a:latin typeface="Verdana" panose="020B0604030504040204" pitchFamily="34" charset="0"/>
              </a:rPr>
              <a:t>Treatment approaches</a:t>
            </a:r>
          </a:p>
          <a:p>
            <a:pPr lvl="1"/>
            <a:r>
              <a:rPr lang="en-US" altLang="en-US" sz="2400">
                <a:latin typeface="Verdana" panose="020B0604030504040204" pitchFamily="34" charset="0"/>
              </a:rPr>
              <a:t>Expensive multi-systems treatment or functional family treatment have not been shown to be more effective than cheaper alternatives</a:t>
            </a:r>
          </a:p>
          <a:p>
            <a:pPr lvl="2"/>
            <a:r>
              <a:rPr lang="en-US" altLang="en-US" sz="2200">
                <a:latin typeface="Verdana" panose="020B0604030504040204" pitchFamily="34" charset="0"/>
              </a:rPr>
              <a:t>Baglivio suggests “if roughly twice as many youth may be served by the equally effective, cheaper alternatives, one would have trouble not pursuing those paths”</a:t>
            </a:r>
          </a:p>
          <a:p>
            <a:pPr lvl="3"/>
            <a:r>
              <a:rPr lang="en-US" altLang="en-US" sz="2000">
                <a:latin typeface="Verdana" panose="020B0604030504040204" pitchFamily="34" charset="0"/>
              </a:rPr>
              <a:t>One research caution.  Just because a study shows that something is statistically significant does not mean that it is practically significant</a:t>
            </a:r>
          </a:p>
        </p:txBody>
      </p:sp>
    </p:spTree>
  </p:cSld>
  <p:clrMapOvr>
    <a:masterClrMapping/>
  </p:clrMapOvr>
  <p:transition advTm="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924B484-153D-E056-7EC9-E5D39555349F}"/>
              </a:ext>
            </a:extLst>
          </p:cNvPr>
          <p:cNvSpPr>
            <a:spLocks noGrp="1" noChangeArrowheads="1"/>
          </p:cNvSpPr>
          <p:nvPr>
            <p:ph type="title"/>
          </p:nvPr>
        </p:nvSpPr>
        <p:spPr/>
        <p:txBody>
          <a:bodyPr/>
          <a:lstStyle/>
          <a:p>
            <a:r>
              <a:rPr lang="en-US" altLang="en-US" dirty="0">
                <a:latin typeface="Verdana" panose="020B0604030504040204" pitchFamily="34" charset="0"/>
              </a:rPr>
              <a:t>Additional Resources</a:t>
            </a:r>
          </a:p>
        </p:txBody>
      </p:sp>
      <p:sp>
        <p:nvSpPr>
          <p:cNvPr id="40963" name="Content Placeholder 2">
            <a:extLst>
              <a:ext uri="{FF2B5EF4-FFF2-40B4-BE49-F238E27FC236}">
                <a16:creationId xmlns:a16="http://schemas.microsoft.com/office/drawing/2014/main" id="{538AEB8E-99B7-18FD-3DE6-9F394E151DAA}"/>
              </a:ext>
            </a:extLst>
          </p:cNvPr>
          <p:cNvSpPr>
            <a:spLocks noGrp="1" noChangeArrowheads="1"/>
          </p:cNvSpPr>
          <p:nvPr>
            <p:ph idx="1"/>
          </p:nvPr>
        </p:nvSpPr>
        <p:spPr/>
        <p:txBody>
          <a:bodyPr/>
          <a:lstStyle/>
          <a:p>
            <a:r>
              <a:rPr lang="en-US" altLang="en-US" sz="2000" dirty="0">
                <a:latin typeface="Verdana" panose="020B0604030504040204" pitchFamily="34" charset="0"/>
              </a:rPr>
              <a:t>Videos:</a:t>
            </a:r>
          </a:p>
          <a:p>
            <a:r>
              <a:rPr lang="en-US" altLang="en-US" sz="1400" dirty="0">
                <a:latin typeface="Verdana" panose="020B0604030504040204" pitchFamily="34" charset="0"/>
              </a:rPr>
              <a:t>Juvenile Delinquency: Two Types of Criminal Careers. (2018) Criminology Web. </a:t>
            </a:r>
            <a:r>
              <a:rPr lang="en-US" altLang="en-US" sz="1400" dirty="0">
                <a:latin typeface="Verdana" panose="020B0604030504040204" pitchFamily="34" charset="0"/>
                <a:hlinkClick r:id="rId2"/>
              </a:rPr>
              <a:t>https://www.youtube.com/watch?v=D9RwqR7FIjc</a:t>
            </a:r>
            <a:r>
              <a:rPr lang="en-US" altLang="en-US" sz="1400" dirty="0">
                <a:latin typeface="Verdana" panose="020B0604030504040204" pitchFamily="34" charset="0"/>
              </a:rPr>
              <a:t> </a:t>
            </a:r>
          </a:p>
          <a:p>
            <a:r>
              <a:rPr lang="en-US" altLang="en-US" sz="1400" dirty="0">
                <a:latin typeface="Verdana" panose="020B0604030504040204" pitchFamily="34" charset="0"/>
              </a:rPr>
              <a:t>What is a Status Offense? (2016) Vera Institute for Justice. </a:t>
            </a:r>
            <a:r>
              <a:rPr lang="en-US" altLang="en-US" sz="1400" dirty="0">
                <a:latin typeface="Verdana" panose="020B0604030504040204" pitchFamily="34" charset="0"/>
                <a:hlinkClick r:id="rId3"/>
              </a:rPr>
              <a:t>https://www.youtube.com/watch?v=isuEPzqxZak</a:t>
            </a:r>
            <a:endParaRPr lang="en-US" altLang="en-US" sz="1400" dirty="0">
              <a:latin typeface="Verdana" panose="020B0604030504040204" pitchFamily="34" charset="0"/>
            </a:endParaRPr>
          </a:p>
          <a:p>
            <a:r>
              <a:rPr lang="en-US" altLang="en-US" sz="1400" dirty="0">
                <a:latin typeface="Verdana" panose="020B0604030504040204" pitchFamily="34" charset="0"/>
              </a:rPr>
              <a:t>The Juvenile Justice System is Broken:  Here is What Actually Works. (2021) PBS News Hour. </a:t>
            </a:r>
            <a:r>
              <a:rPr lang="en-US" altLang="en-US" sz="1400" dirty="0">
                <a:latin typeface="Verdana" panose="020B0604030504040204" pitchFamily="34" charset="0"/>
                <a:hlinkClick r:id="rId4"/>
              </a:rPr>
              <a:t>https://www.youtube.com/watch?v=q1fsysGy_hM</a:t>
            </a:r>
            <a:r>
              <a:rPr lang="en-US" altLang="en-US" sz="1400" dirty="0">
                <a:latin typeface="Verdana" panose="020B0604030504040204" pitchFamily="34" charset="0"/>
              </a:rPr>
              <a:t> </a:t>
            </a:r>
          </a:p>
          <a:p>
            <a:r>
              <a:rPr lang="en-US" altLang="en-US" sz="1400" dirty="0">
                <a:latin typeface="Verdana" panose="020B0604030504040204" pitchFamily="34" charset="0"/>
              </a:rPr>
              <a:t>FBI. </a:t>
            </a:r>
            <a:r>
              <a:rPr lang="en-US" sz="1400" i="0" u="none" strike="noStrike" dirty="0">
                <a:solidFill>
                  <a:srgbClr val="0F0F0F"/>
                </a:solidFill>
                <a:effectLst/>
                <a:latin typeface="Verdana" panose="020B0604030504040204" pitchFamily="34" charset="0"/>
                <a:ea typeface="Verdana" panose="020B0604030504040204" pitchFamily="34" charset="0"/>
                <a:cs typeface="Verdana" panose="020B0604030504040204" pitchFamily="34" charset="0"/>
              </a:rPr>
              <a:t>Survivor of Juvenile Sex Trafficking Shares Her Story (2016) </a:t>
            </a:r>
            <a:r>
              <a:rPr lang="en-US" sz="1400" i="0" u="none" strike="noStrike" dirty="0">
                <a:solidFill>
                  <a:srgbClr val="0F0F0F"/>
                </a:solidFill>
                <a:effectLst/>
                <a:latin typeface="Verdana" panose="020B0604030504040204" pitchFamily="34" charset="0"/>
                <a:ea typeface="Verdana" panose="020B0604030504040204" pitchFamily="34" charset="0"/>
                <a:cs typeface="Verdana" panose="020B0604030504040204" pitchFamily="34" charset="0"/>
                <a:hlinkClick r:id="rId5"/>
              </a:rPr>
              <a:t>https://www.youtube.com/watch?v=mrgokIbGGNY</a:t>
            </a:r>
            <a:r>
              <a:rPr lang="en-US" sz="1400" i="0" u="none" strike="noStrike" dirty="0">
                <a:solidFill>
                  <a:srgbClr val="0F0F0F"/>
                </a:solidFill>
                <a:effectLst/>
                <a:latin typeface="Verdana" panose="020B0604030504040204" pitchFamily="34" charset="0"/>
                <a:ea typeface="Verdana" panose="020B0604030504040204" pitchFamily="34" charset="0"/>
                <a:cs typeface="Verdana" panose="020B0604030504040204" pitchFamily="34" charset="0"/>
              </a:rPr>
              <a:t> </a:t>
            </a:r>
          </a:p>
          <a:p>
            <a:endParaRPr lang="en-US" altLang="en-US" sz="1400" dirty="0">
              <a:latin typeface="Verdana" panose="020B0604030504040204" pitchFamily="34" charset="0"/>
            </a:endParaRPr>
          </a:p>
          <a:p>
            <a:endParaRPr lang="en-US" altLang="en-US" sz="1400" dirty="0">
              <a:latin typeface="Verdana" panose="020B0604030504040204" pitchFamily="34" charset="0"/>
            </a:endParaRPr>
          </a:p>
          <a:p>
            <a:r>
              <a:rPr lang="en-US" altLang="en-US" sz="2000" dirty="0">
                <a:latin typeface="Verdana" panose="020B0604030504040204" pitchFamily="34" charset="0"/>
              </a:rPr>
              <a:t>Text:</a:t>
            </a:r>
          </a:p>
          <a:p>
            <a:r>
              <a:rPr lang="en-US" altLang="en-US" sz="1400" dirty="0">
                <a:latin typeface="Verdana" panose="020B0604030504040204" pitchFamily="34" charset="0"/>
              </a:rPr>
              <a:t>Office of the Attorney General (Virginia).  </a:t>
            </a:r>
            <a:r>
              <a:rPr lang="en-US" altLang="en-US" sz="1400" i="1" dirty="0">
                <a:latin typeface="Verdana" panose="020B0604030504040204" pitchFamily="34" charset="0"/>
              </a:rPr>
              <a:t>Virginia Rules: Alcohol, Tobacco and Marijuana</a:t>
            </a:r>
            <a:r>
              <a:rPr lang="en-US" altLang="en-US" sz="1400" dirty="0">
                <a:latin typeface="Verdana" panose="020B0604030504040204" pitchFamily="34" charset="0"/>
              </a:rPr>
              <a:t>. (2023). </a:t>
            </a:r>
            <a:r>
              <a:rPr lang="en-US" altLang="en-US" sz="1400" dirty="0">
                <a:latin typeface="Verdana" panose="020B0604030504040204" pitchFamily="34" charset="0"/>
                <a:hlinkClick r:id="rId6"/>
              </a:rPr>
              <a:t>https://virginiarules.org/varules_topics/alcohol-tobacco-and-marijuana/</a:t>
            </a:r>
            <a:r>
              <a:rPr lang="en-US" altLang="en-US" sz="1400" dirty="0">
                <a:latin typeface="Verdana" panose="020B0604030504040204" pitchFamily="34" charset="0"/>
              </a:rPr>
              <a:t> </a:t>
            </a:r>
          </a:p>
          <a:p>
            <a:r>
              <a:rPr lang="en-US" altLang="en-US" sz="1400" dirty="0">
                <a:latin typeface="Verdana" panose="020B0604030504040204" pitchFamily="34" charset="0"/>
              </a:rPr>
              <a:t>Li, A. Patterson’s Coercion Theory and Coercive Cycle. Parenting for Brain. (2022). </a:t>
            </a:r>
            <a:r>
              <a:rPr lang="en-US" altLang="en-US" sz="1400" dirty="0">
                <a:latin typeface="Verdana" panose="020B0604030504040204" pitchFamily="34" charset="0"/>
                <a:hlinkClick r:id="rId7"/>
              </a:rPr>
              <a:t>https://www.parentingforbrain.com/coercive-cycle/</a:t>
            </a:r>
            <a:r>
              <a:rPr lang="en-US" altLang="en-US" sz="1400" dirty="0">
                <a:latin typeface="Verdana" panose="020B0604030504040204" pitchFamily="34" charset="0"/>
              </a:rPr>
              <a:t>  </a:t>
            </a:r>
          </a:p>
          <a:p>
            <a:endParaRPr lang="en-US" altLang="en-US" sz="2000" dirty="0">
              <a:latin typeface="Verdana" panose="020B0604030504040204" pitchFamily="34" charset="0"/>
            </a:endParaRPr>
          </a:p>
          <a:p>
            <a:endParaRPr lang="en-US" altLang="en-US" sz="2000" dirty="0">
              <a:latin typeface="Verdana" panose="020B0604030504040204" pitchFamily="34" charset="0"/>
            </a:endParaRPr>
          </a:p>
        </p:txBody>
      </p:sp>
    </p:spTree>
    <p:extLst>
      <p:ext uri="{BB962C8B-B14F-4D97-AF65-F5344CB8AC3E}">
        <p14:creationId xmlns:p14="http://schemas.microsoft.com/office/powerpoint/2010/main" val="3647619809"/>
      </p:ext>
    </p:extLst>
  </p:cSld>
  <p:clrMapOvr>
    <a:masterClrMapping/>
  </p:clrMapOvr>
  <p:transition advTm="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87A2373-3319-502F-5806-DDE9BCC20EE5}"/>
              </a:ext>
            </a:extLst>
          </p:cNvPr>
          <p:cNvSpPr>
            <a:spLocks noGrp="1" noChangeArrowheads="1"/>
          </p:cNvSpPr>
          <p:nvPr>
            <p:ph type="title"/>
          </p:nvPr>
        </p:nvSpPr>
        <p:spPr/>
        <p:txBody>
          <a:bodyPr/>
          <a:lstStyle/>
          <a:p>
            <a:r>
              <a:rPr lang="en-US" altLang="en-US">
                <a:latin typeface="Verdana" panose="020B0604030504040204" pitchFamily="34" charset="0"/>
              </a:rPr>
              <a:t>Definitions of Delinquency</a:t>
            </a:r>
          </a:p>
        </p:txBody>
      </p:sp>
      <p:sp>
        <p:nvSpPr>
          <p:cNvPr id="10243" name="Content Placeholder 2">
            <a:extLst>
              <a:ext uri="{FF2B5EF4-FFF2-40B4-BE49-F238E27FC236}">
                <a16:creationId xmlns:a16="http://schemas.microsoft.com/office/drawing/2014/main" id="{D0A8DAE0-2EC8-A9C4-B4BE-6E6D3D8984F6}"/>
              </a:ext>
            </a:extLst>
          </p:cNvPr>
          <p:cNvSpPr>
            <a:spLocks noGrp="1" noChangeArrowheads="1"/>
          </p:cNvSpPr>
          <p:nvPr>
            <p:ph idx="1"/>
          </p:nvPr>
        </p:nvSpPr>
        <p:spPr/>
        <p:txBody>
          <a:bodyPr/>
          <a:lstStyle/>
          <a:p>
            <a:r>
              <a:rPr lang="en-US" altLang="en-US">
                <a:latin typeface="Verdana" panose="020B0604030504040204" pitchFamily="34" charset="0"/>
              </a:rPr>
              <a:t>Legal definition</a:t>
            </a:r>
          </a:p>
          <a:p>
            <a:pPr lvl="1"/>
            <a:r>
              <a:rPr lang="en-US" altLang="en-US">
                <a:latin typeface="Verdana" panose="020B0604030504040204" pitchFamily="34" charset="0"/>
              </a:rPr>
              <a:t>Behavior against the criminal code committed by an individual who has not reached adulthood, as defined by state or federal law</a:t>
            </a:r>
          </a:p>
          <a:p>
            <a:pPr lvl="2"/>
            <a:r>
              <a:rPr lang="en-US" altLang="en-US">
                <a:latin typeface="Verdana" panose="020B0604030504040204" pitchFamily="34" charset="0"/>
              </a:rPr>
              <a:t>Status offenses</a:t>
            </a:r>
          </a:p>
          <a:p>
            <a:pPr lvl="2"/>
            <a:r>
              <a:rPr lang="en-US" altLang="en-US">
                <a:latin typeface="Verdana" panose="020B0604030504040204" pitchFamily="34" charset="0"/>
              </a:rPr>
              <a:t>Criminal courts v. juvenile courts</a:t>
            </a:r>
          </a:p>
          <a:p>
            <a:pPr lvl="3"/>
            <a:r>
              <a:rPr lang="en-US" altLang="en-US">
                <a:latin typeface="Verdana" panose="020B0604030504040204" pitchFamily="34" charset="0"/>
              </a:rPr>
              <a:t>Some crimes will automatically elevate to criminal court (murder)</a:t>
            </a:r>
          </a:p>
          <a:p>
            <a:pPr lvl="3"/>
            <a:r>
              <a:rPr lang="en-US" altLang="en-US">
                <a:latin typeface="Verdana" panose="020B0604030504040204" pitchFamily="34" charset="0"/>
              </a:rPr>
              <a:t>Generally will not certify misdemeanors</a:t>
            </a:r>
          </a:p>
        </p:txBody>
      </p:sp>
    </p:spTree>
  </p:cSld>
  <p:clrMapOvr>
    <a:masterClrMapping/>
  </p:clrMapOvr>
  <p:transition advTm="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C0820BD-3757-8BA9-4B37-90FAA3DDB589}"/>
              </a:ext>
            </a:extLst>
          </p:cNvPr>
          <p:cNvSpPr>
            <a:spLocks noGrp="1" noChangeArrowheads="1"/>
          </p:cNvSpPr>
          <p:nvPr>
            <p:ph type="title"/>
          </p:nvPr>
        </p:nvSpPr>
        <p:spPr/>
        <p:txBody>
          <a:bodyPr/>
          <a:lstStyle/>
          <a:p>
            <a:r>
              <a:rPr lang="en-US" altLang="en-US">
                <a:latin typeface="Verdana" panose="020B0604030504040204" pitchFamily="34" charset="0"/>
              </a:rPr>
              <a:t>Definitions of Delinquency</a:t>
            </a:r>
          </a:p>
        </p:txBody>
      </p:sp>
      <p:sp>
        <p:nvSpPr>
          <p:cNvPr id="11267" name="Content Placeholder 2">
            <a:extLst>
              <a:ext uri="{FF2B5EF4-FFF2-40B4-BE49-F238E27FC236}">
                <a16:creationId xmlns:a16="http://schemas.microsoft.com/office/drawing/2014/main" id="{71FF7392-6006-7EFA-54E3-EF95D6E32F3F}"/>
              </a:ext>
            </a:extLst>
          </p:cNvPr>
          <p:cNvSpPr>
            <a:spLocks noGrp="1" noChangeArrowheads="1"/>
          </p:cNvSpPr>
          <p:nvPr>
            <p:ph idx="1"/>
          </p:nvPr>
        </p:nvSpPr>
        <p:spPr/>
        <p:txBody>
          <a:bodyPr/>
          <a:lstStyle/>
          <a:p>
            <a:r>
              <a:rPr lang="en-US" altLang="en-US" sz="2400">
                <a:latin typeface="Verdana" panose="020B0604030504040204" pitchFamily="34" charset="0"/>
              </a:rPr>
              <a:t>Social definition</a:t>
            </a:r>
          </a:p>
          <a:p>
            <a:pPr lvl="1"/>
            <a:r>
              <a:rPr lang="en-US" altLang="en-US" sz="2400">
                <a:latin typeface="Verdana" panose="020B0604030504040204" pitchFamily="34" charset="0"/>
              </a:rPr>
              <a:t>A wide variety of youthful behaviors considered inappropriate</a:t>
            </a:r>
          </a:p>
          <a:p>
            <a:pPr lvl="2"/>
            <a:r>
              <a:rPr lang="en-US" altLang="en-US" sz="2400">
                <a:latin typeface="Verdana" panose="020B0604030504040204" pitchFamily="34" charset="0"/>
              </a:rPr>
              <a:t>Not all criminal</a:t>
            </a:r>
          </a:p>
          <a:p>
            <a:r>
              <a:rPr lang="en-US" altLang="en-US" sz="2400">
                <a:latin typeface="Verdana" panose="020B0604030504040204" pitchFamily="34" charset="0"/>
              </a:rPr>
              <a:t>Youthful Offenders</a:t>
            </a:r>
          </a:p>
          <a:p>
            <a:pPr lvl="1"/>
            <a:r>
              <a:rPr lang="en-US" altLang="en-US" sz="2400">
                <a:latin typeface="Verdana" panose="020B0604030504040204" pitchFamily="34" charset="0"/>
              </a:rPr>
              <a:t>Generally includes young adults</a:t>
            </a:r>
          </a:p>
          <a:p>
            <a:pPr lvl="2"/>
            <a:r>
              <a:rPr lang="en-US" altLang="en-US" sz="2400">
                <a:latin typeface="Verdana" panose="020B0604030504040204" pitchFamily="34" charset="0"/>
              </a:rPr>
              <a:t>Federal system goes to 25 years old</a:t>
            </a:r>
          </a:p>
          <a:p>
            <a:pPr lvl="2"/>
            <a:r>
              <a:rPr lang="en-US" altLang="en-US" sz="2400">
                <a:latin typeface="Verdana" panose="020B0604030504040204" pitchFamily="34" charset="0"/>
              </a:rPr>
              <a:t>Not a separate court, just separate sentencing guidelines</a:t>
            </a:r>
          </a:p>
          <a:p>
            <a:pPr lvl="1"/>
            <a:r>
              <a:rPr lang="en-US" altLang="en-US" sz="2400">
                <a:latin typeface="Verdana" panose="020B0604030504040204" pitchFamily="34" charset="0"/>
              </a:rPr>
              <a:t>Not used in Virginia</a:t>
            </a:r>
          </a:p>
          <a:p>
            <a:pPr lvl="2"/>
            <a:r>
              <a:rPr lang="en-US" altLang="en-US" sz="2200">
                <a:latin typeface="Verdana" panose="020B0604030504040204" pitchFamily="34" charset="0"/>
              </a:rPr>
              <a:t>May factor in presentence report</a:t>
            </a:r>
          </a:p>
        </p:txBody>
      </p:sp>
    </p:spTree>
  </p:cSld>
  <p:clrMapOvr>
    <a:masterClrMapping/>
  </p:clrMapOvr>
  <p:transition advTm="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EB1492F-0188-B8A1-6725-B461575FDFFA}"/>
              </a:ext>
            </a:extLst>
          </p:cNvPr>
          <p:cNvSpPr>
            <a:spLocks noGrp="1" noChangeArrowheads="1"/>
          </p:cNvSpPr>
          <p:nvPr>
            <p:ph type="title"/>
          </p:nvPr>
        </p:nvSpPr>
        <p:spPr/>
        <p:txBody>
          <a:bodyPr/>
          <a:lstStyle/>
          <a:p>
            <a:r>
              <a:rPr lang="en-US" altLang="en-US">
                <a:latin typeface="Verdana" panose="020B0604030504040204" pitchFamily="34" charset="0"/>
              </a:rPr>
              <a:t>Definitions of Delinquency</a:t>
            </a:r>
          </a:p>
        </p:txBody>
      </p:sp>
      <p:sp>
        <p:nvSpPr>
          <p:cNvPr id="12291" name="Content Placeholder 2">
            <a:extLst>
              <a:ext uri="{FF2B5EF4-FFF2-40B4-BE49-F238E27FC236}">
                <a16:creationId xmlns:a16="http://schemas.microsoft.com/office/drawing/2014/main" id="{8E3B6E19-DE77-9DAD-A23C-06B049216125}"/>
              </a:ext>
            </a:extLst>
          </p:cNvPr>
          <p:cNvSpPr>
            <a:spLocks noGrp="1" noChangeArrowheads="1"/>
          </p:cNvSpPr>
          <p:nvPr>
            <p:ph idx="1"/>
          </p:nvPr>
        </p:nvSpPr>
        <p:spPr/>
        <p:txBody>
          <a:bodyPr/>
          <a:lstStyle/>
          <a:p>
            <a:r>
              <a:rPr lang="en-US" altLang="en-US">
                <a:latin typeface="Verdana" panose="020B0604030504040204" pitchFamily="34" charset="0"/>
              </a:rPr>
              <a:t>Psychological definitions</a:t>
            </a:r>
          </a:p>
          <a:p>
            <a:pPr lvl="1"/>
            <a:r>
              <a:rPr lang="en-US" altLang="en-US">
                <a:latin typeface="Verdana" panose="020B0604030504040204" pitchFamily="34" charset="0"/>
              </a:rPr>
              <a:t>Conduct disorder</a:t>
            </a:r>
          </a:p>
          <a:p>
            <a:pPr lvl="1"/>
            <a:r>
              <a:rPr lang="en-US" altLang="en-US">
                <a:latin typeface="Verdana" panose="020B0604030504040204" pitchFamily="34" charset="0"/>
              </a:rPr>
              <a:t>Oppositional Defiant Disorder</a:t>
            </a:r>
          </a:p>
          <a:p>
            <a:pPr lvl="2"/>
            <a:r>
              <a:rPr lang="en-US" altLang="en-US">
                <a:latin typeface="Verdana" panose="020B0604030504040204" pitchFamily="34" charset="0"/>
              </a:rPr>
              <a:t>Unlike conduct disorder, does not usually involve aggression, property destruction, animal cruelty, property damage or theft </a:t>
            </a:r>
          </a:p>
          <a:p>
            <a:pPr lvl="1"/>
            <a:r>
              <a:rPr lang="en-US" altLang="en-US">
                <a:latin typeface="Verdana" panose="020B0604030504040204" pitchFamily="34" charset="0"/>
              </a:rPr>
              <a:t>Antisocial behavior</a:t>
            </a:r>
          </a:p>
        </p:txBody>
      </p:sp>
    </p:spTree>
  </p:cSld>
  <p:clrMapOvr>
    <a:masterClrMapping/>
  </p:clrMapOvr>
  <p:transition advTm="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B227BD5-BF72-B604-D833-29B4F6BB8F01}"/>
              </a:ext>
            </a:extLst>
          </p:cNvPr>
          <p:cNvSpPr>
            <a:spLocks noGrp="1" noChangeArrowheads="1"/>
          </p:cNvSpPr>
          <p:nvPr>
            <p:ph type="title"/>
          </p:nvPr>
        </p:nvSpPr>
        <p:spPr/>
        <p:txBody>
          <a:bodyPr/>
          <a:lstStyle/>
          <a:p>
            <a:r>
              <a:rPr lang="en-US" altLang="en-US">
                <a:latin typeface="Verdana" panose="020B0604030504040204" pitchFamily="34" charset="0"/>
              </a:rPr>
              <a:t>Definitions of Delinquency</a:t>
            </a:r>
          </a:p>
        </p:txBody>
      </p:sp>
      <p:sp>
        <p:nvSpPr>
          <p:cNvPr id="13315" name="Content Placeholder 2">
            <a:extLst>
              <a:ext uri="{FF2B5EF4-FFF2-40B4-BE49-F238E27FC236}">
                <a16:creationId xmlns:a16="http://schemas.microsoft.com/office/drawing/2014/main" id="{77FCACA4-77E9-EED4-8B23-BB77471D4AD4}"/>
              </a:ext>
            </a:extLst>
          </p:cNvPr>
          <p:cNvSpPr>
            <a:spLocks noGrp="1" noChangeArrowheads="1"/>
          </p:cNvSpPr>
          <p:nvPr>
            <p:ph idx="1"/>
          </p:nvPr>
        </p:nvSpPr>
        <p:spPr/>
        <p:txBody>
          <a:bodyPr/>
          <a:lstStyle/>
          <a:p>
            <a:r>
              <a:rPr lang="en-US" altLang="en-US">
                <a:latin typeface="Verdana" panose="020B0604030504040204" pitchFamily="34" charset="0"/>
              </a:rPr>
              <a:t>Age of criminal responsibility</a:t>
            </a:r>
          </a:p>
          <a:p>
            <a:pPr lvl="1"/>
            <a:r>
              <a:rPr lang="en-US" altLang="en-US">
                <a:latin typeface="Verdana" panose="020B0604030504040204" pitchFamily="34" charset="0"/>
              </a:rPr>
              <a:t>Not in Virginia Code</a:t>
            </a:r>
          </a:p>
        </p:txBody>
      </p:sp>
    </p:spTree>
  </p:cSld>
  <p:clrMapOvr>
    <a:masterClrMapping/>
  </p:clrMapOvr>
  <p:transition advTm="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6540048-B72D-7C13-7440-F1883399BC3B}"/>
              </a:ext>
            </a:extLst>
          </p:cNvPr>
          <p:cNvSpPr>
            <a:spLocks noGrp="1" noChangeArrowheads="1"/>
          </p:cNvSpPr>
          <p:nvPr>
            <p:ph type="title"/>
          </p:nvPr>
        </p:nvSpPr>
        <p:spPr/>
        <p:txBody>
          <a:bodyPr/>
          <a:lstStyle/>
          <a:p>
            <a:r>
              <a:rPr lang="en-US" altLang="en-US">
                <a:latin typeface="Verdana" panose="020B0604030504040204" pitchFamily="34" charset="0"/>
              </a:rPr>
              <a:t>The Nature and Extent of Juvenile Offending</a:t>
            </a:r>
          </a:p>
        </p:txBody>
      </p:sp>
      <p:pic>
        <p:nvPicPr>
          <p:cNvPr id="2" name="Online Media 1" descr="Juvenile Delinquency: Two Types of Criminal Careers">
            <a:hlinkClick r:id="" action="ppaction://media"/>
            <a:extLst>
              <a:ext uri="{FF2B5EF4-FFF2-40B4-BE49-F238E27FC236}">
                <a16:creationId xmlns:a16="http://schemas.microsoft.com/office/drawing/2014/main" id="{0735DFA9-A14B-4114-76EA-47AA2AF025E7}"/>
              </a:ext>
            </a:extLst>
          </p:cNvPr>
          <p:cNvPicPr>
            <a:picLocks noGrp="1" noRot="1" noChangeAspect="1"/>
          </p:cNvPicPr>
          <p:nvPr>
            <p:ph idx="1"/>
            <a:videoFile r:link="rId1"/>
          </p:nvPr>
        </p:nvPicPr>
        <p:blipFill>
          <a:blip r:embed="rId3"/>
          <a:stretch>
            <a:fillRect/>
          </a:stretch>
        </p:blipFill>
        <p:spPr>
          <a:xfrm>
            <a:off x="566738" y="1600200"/>
            <a:ext cx="8010525" cy="4525963"/>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papazian_design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HD:Users:jramsey:Desktop:Papazian PPT:papazian_design2.pot</Template>
  <TotalTime>412</TotalTime>
  <Words>2431</Words>
  <Application>Microsoft Macintosh PowerPoint</Application>
  <PresentationFormat>On-screen Show (4:3)</PresentationFormat>
  <Paragraphs>297</Paragraphs>
  <Slides>47</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Helvetica Neue</vt:lpstr>
      <vt:lpstr>Times</vt:lpstr>
      <vt:lpstr>Verdana</vt:lpstr>
      <vt:lpstr>Wingdings</vt:lpstr>
      <vt:lpstr>papazian_design2</vt:lpstr>
      <vt:lpstr>PowerPoint Presentation</vt:lpstr>
      <vt:lpstr>Chapter Objectives</vt:lpstr>
      <vt:lpstr>Chapter Objectives</vt:lpstr>
      <vt:lpstr>Other Objectives</vt:lpstr>
      <vt:lpstr>Definitions of Delinquency</vt:lpstr>
      <vt:lpstr>Definitions of Delinquency</vt:lpstr>
      <vt:lpstr>Definitions of Delinquency</vt:lpstr>
      <vt:lpstr>Definitions of Delinquency</vt:lpstr>
      <vt:lpstr>The Nature and Extent of Juvenile Offending</vt:lpstr>
      <vt:lpstr>Status Offenses</vt:lpstr>
      <vt:lpstr>Status Offenses</vt:lpstr>
      <vt:lpstr>Status Offenses</vt:lpstr>
      <vt:lpstr>Status Offenses</vt:lpstr>
      <vt:lpstr>The Nature and Extent of Juvenile Offending</vt:lpstr>
      <vt:lpstr>The Nature and Extent of Juvenile Offending</vt:lpstr>
      <vt:lpstr>The Nature and Extent of Juvenile Offending</vt:lpstr>
      <vt:lpstr>Juvenile Human Trafficking (4:29) </vt:lpstr>
      <vt:lpstr>The Nature and Extent of Juvenile Offending</vt:lpstr>
      <vt:lpstr>The Nature and Extent of Juvenile Offending</vt:lpstr>
      <vt:lpstr>The Nature and Extent of Juvenile Offending</vt:lpstr>
      <vt:lpstr>Developmental Theories of Delinquency </vt:lpstr>
      <vt:lpstr>Developmental Theories of Delinquency </vt:lpstr>
      <vt:lpstr>Developmental Theories of Delinquency </vt:lpstr>
      <vt:lpstr>Developmental Theories of Delinquency </vt:lpstr>
      <vt:lpstr>Developmental Theories of Delinquency </vt:lpstr>
      <vt:lpstr>Developmental Theories of Delinquency </vt:lpstr>
      <vt:lpstr>Developmental Theories of Delinquency </vt:lpstr>
      <vt:lpstr>Developmental Theories of Delinquency </vt:lpstr>
      <vt:lpstr>Developmental Theories of Delinquency </vt:lpstr>
      <vt:lpstr>Developmental Theories of Delinquency </vt:lpstr>
      <vt:lpstr>Developmental Theories of Delinquency </vt:lpstr>
      <vt:lpstr>Prevention, Intervention, and Treatment of Juvenile Offending(6:25)</vt:lpstr>
      <vt:lpstr>Prevention, Intervention, and Treatment of Juvenile Offending</vt:lpstr>
      <vt:lpstr>Prevention, Intervention, and Treatment of Juvenile Offending</vt:lpstr>
      <vt:lpstr>Prevention, Intervention, and Treatment of Juvenile Offending</vt:lpstr>
      <vt:lpstr>Prevention, Intervention, and Treatment of Juvenile Offending</vt:lpstr>
      <vt:lpstr>Prevention, Intervention, and Treatment of Juvenile Offending</vt:lpstr>
      <vt:lpstr>Prevention, Intervention, and Treatment of Juvenile Offending</vt:lpstr>
      <vt:lpstr>Prevention, Intervention, and Treatment of Juvenile Offending</vt:lpstr>
      <vt:lpstr>Prevention, Intervention, and Treatment of Juvenile Offending</vt:lpstr>
      <vt:lpstr>Prevention, Intervention, and Treatment of Juvenile Offending</vt:lpstr>
      <vt:lpstr>Prevention, Intervention, and Treatment of Juvenile Offending</vt:lpstr>
      <vt:lpstr>Prevention, Intervention, and Treatment of Juvenile Offending</vt:lpstr>
      <vt:lpstr>Prevention, Intervention, and Treatment of Juvenile Offending</vt:lpstr>
      <vt:lpstr>Prevention, Intervention, and Treatment of Juvenile Offending</vt:lpstr>
      <vt:lpstr>Prevention, Intervention, and Treatment of Juvenile Offending</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Workflow Data</dc:creator>
  <cp:lastModifiedBy>Microsoft Office User</cp:lastModifiedBy>
  <cp:revision>91</cp:revision>
  <dcterms:created xsi:type="dcterms:W3CDTF">2016-01-25T18:40:12Z</dcterms:created>
  <dcterms:modified xsi:type="dcterms:W3CDTF">2025-09-23T19:22:36Z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fa7a1fb-3f48-4fd9-bce0-6283cfafd648_Enabled">
    <vt:lpwstr>true</vt:lpwstr>
  </property>
  <property fmtid="{D5CDD505-2E9C-101B-9397-08002B2CF9AE}" pid="3" name="MSIP_Label_ffa7a1fb-3f48-4fd9-bce0-6283cfafd648_SetDate">
    <vt:lpwstr>2025-09-23T19:22:09Z</vt:lpwstr>
  </property>
  <property fmtid="{D5CDD505-2E9C-101B-9397-08002B2CF9AE}" pid="4" name="MSIP_Label_ffa7a1fb-3f48-4fd9-bce0-6283cfafd648_Method">
    <vt:lpwstr>Standard</vt:lpwstr>
  </property>
  <property fmtid="{D5CDD505-2E9C-101B-9397-08002B2CF9AE}" pid="5" name="MSIP_Label_ffa7a1fb-3f48-4fd9-bce0-6283cfafd648_Name">
    <vt:lpwstr>defa4170-0d19-0005-0004-bc88714345d2</vt:lpwstr>
  </property>
  <property fmtid="{D5CDD505-2E9C-101B-9397-08002B2CF9AE}" pid="6" name="MSIP_Label_ffa7a1fb-3f48-4fd9-bce0-6283cfafd648_SiteId">
    <vt:lpwstr>fab6beb5-3604-42df-bddc-f4e9ddd654d5</vt:lpwstr>
  </property>
  <property fmtid="{D5CDD505-2E9C-101B-9397-08002B2CF9AE}" pid="7" name="MSIP_Label_ffa7a1fb-3f48-4fd9-bce0-6283cfafd648_ActionId">
    <vt:lpwstr>dabc145d-ff44-4122-9271-8f97d61c59ab</vt:lpwstr>
  </property>
  <property fmtid="{D5CDD505-2E9C-101B-9397-08002B2CF9AE}" pid="8" name="MSIP_Label_ffa7a1fb-3f48-4fd9-bce0-6283cfafd648_ContentBits">
    <vt:lpwstr>0</vt:lpwstr>
  </property>
  <property fmtid="{D5CDD505-2E9C-101B-9397-08002B2CF9AE}" pid="9" name="MSIP_Label_ffa7a1fb-3f48-4fd9-bce0-6283cfafd648_Tag">
    <vt:lpwstr>50, 3, 0, 1</vt:lpwstr>
  </property>
</Properties>
</file>